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1"/>
  </p:sldMasterIdLst>
  <p:notesMasterIdLst>
    <p:notesMasterId r:id="rId59"/>
  </p:notesMasterIdLst>
  <p:sldIdLst>
    <p:sldId id="335" r:id="rId2"/>
    <p:sldId id="390" r:id="rId3"/>
    <p:sldId id="448" r:id="rId4"/>
    <p:sldId id="391" r:id="rId5"/>
    <p:sldId id="444" r:id="rId6"/>
    <p:sldId id="392" r:id="rId7"/>
    <p:sldId id="388" r:id="rId8"/>
    <p:sldId id="299" r:id="rId9"/>
    <p:sldId id="393" r:id="rId10"/>
    <p:sldId id="443" r:id="rId11"/>
    <p:sldId id="404" r:id="rId12"/>
    <p:sldId id="405" r:id="rId13"/>
    <p:sldId id="442" r:id="rId14"/>
    <p:sldId id="406" r:id="rId15"/>
    <p:sldId id="407" r:id="rId16"/>
    <p:sldId id="408" r:id="rId17"/>
    <p:sldId id="397" r:id="rId18"/>
    <p:sldId id="398" r:id="rId19"/>
    <p:sldId id="399" r:id="rId20"/>
    <p:sldId id="400" r:id="rId21"/>
    <p:sldId id="401" r:id="rId22"/>
    <p:sldId id="409" r:id="rId23"/>
    <p:sldId id="410" r:id="rId24"/>
    <p:sldId id="411" r:id="rId25"/>
    <p:sldId id="368" r:id="rId26"/>
    <p:sldId id="445" r:id="rId27"/>
    <p:sldId id="412" r:id="rId28"/>
    <p:sldId id="413" r:id="rId29"/>
    <p:sldId id="414" r:id="rId30"/>
    <p:sldId id="415" r:id="rId31"/>
    <p:sldId id="416" r:id="rId32"/>
    <p:sldId id="417" r:id="rId33"/>
    <p:sldId id="418" r:id="rId34"/>
    <p:sldId id="420" r:id="rId35"/>
    <p:sldId id="421" r:id="rId36"/>
    <p:sldId id="422" r:id="rId37"/>
    <p:sldId id="423" r:id="rId38"/>
    <p:sldId id="424" r:id="rId39"/>
    <p:sldId id="425" r:id="rId40"/>
    <p:sldId id="426" r:id="rId41"/>
    <p:sldId id="427" r:id="rId42"/>
    <p:sldId id="428" r:id="rId43"/>
    <p:sldId id="429" r:id="rId44"/>
    <p:sldId id="430" r:id="rId45"/>
    <p:sldId id="431" r:id="rId46"/>
    <p:sldId id="432" r:id="rId47"/>
    <p:sldId id="433" r:id="rId48"/>
    <p:sldId id="434" r:id="rId49"/>
    <p:sldId id="435" r:id="rId50"/>
    <p:sldId id="436" r:id="rId51"/>
    <p:sldId id="446" r:id="rId52"/>
    <p:sldId id="438" r:id="rId53"/>
    <p:sldId id="439" r:id="rId54"/>
    <p:sldId id="440" r:id="rId55"/>
    <p:sldId id="441" r:id="rId56"/>
    <p:sldId id="447" r:id="rId57"/>
    <p:sldId id="329" r:id="rId5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soo Mok" initials="JM" lastIdx="1" clrIdx="0">
    <p:extLst>
      <p:ext uri="{19B8F6BF-5375-455C-9EA6-DF929625EA0E}">
        <p15:presenceInfo xmlns:p15="http://schemas.microsoft.com/office/powerpoint/2012/main" userId="Jisoo Mok" providerId="None"/>
      </p:ext>
    </p:extLst>
  </p:cmAuthor>
  <p:cmAuthor id="2" name="Jisoo Mok" initials="JM [2]" lastIdx="1" clrIdx="1">
    <p:extLst>
      <p:ext uri="{19B8F6BF-5375-455C-9EA6-DF929625EA0E}">
        <p15:presenceInfo xmlns:p15="http://schemas.microsoft.com/office/powerpoint/2012/main" userId="612181340bdeb11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1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595"/>
  </p:normalViewPr>
  <p:slideViewPr>
    <p:cSldViewPr>
      <p:cViewPr varScale="1">
        <p:scale>
          <a:sx n="91" d="100"/>
          <a:sy n="91" d="100"/>
        </p:scale>
        <p:origin x="738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1-14T17:43:02.263" idx="1">
    <p:pos x="10" y="10"/>
    <p:text>글자수</p:text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002033-2A63-4CDE-994E-0909D072028E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 altLang="ko-KR"/>
        </a:p>
      </dgm:t>
    </dgm:pt>
    <dgm:pt modelId="{F167B281-34F4-41C2-AF74-FC54B0C1DDD8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>
          <a:solidFill>
            <a:srgbClr val="00213A"/>
          </a:solidFill>
        </a:ln>
      </dgm:spPr>
      <dgm:t>
        <a:bodyPr/>
        <a:lstStyle/>
        <a:p>
          <a:r>
            <a:rPr lang="en-US" altLang="ko-KR" sz="1800" b="1" dirty="0" smtClean="0"/>
            <a:t>Neural Architecture Search </a:t>
          </a:r>
          <a:endParaRPr lang="en-US" altLang="ko-KR" sz="1800" b="1" dirty="0"/>
        </a:p>
      </dgm:t>
    </dgm:pt>
    <dgm:pt modelId="{03C0A88A-8867-4A6E-B35D-3C2F57B03D3D}" type="parTrans" cxnId="{BB6A8893-2484-4CE3-B199-1B1B3AAB3666}">
      <dgm:prSet/>
      <dgm:spPr/>
      <dgm:t>
        <a:bodyPr/>
        <a:lstStyle/>
        <a:p>
          <a:endParaRPr lang="en-US" altLang="ko-KR"/>
        </a:p>
      </dgm:t>
    </dgm:pt>
    <dgm:pt modelId="{58D815C1-D3C9-4662-AAA4-B71436965F0E}" type="sibTrans" cxnId="{BB6A8893-2484-4CE3-B199-1B1B3AAB3666}">
      <dgm:prSet/>
      <dgm:spPr/>
      <dgm:t>
        <a:bodyPr/>
        <a:lstStyle/>
        <a:p>
          <a:endParaRPr lang="en-US" altLang="ko-KR"/>
        </a:p>
      </dgm:t>
    </dgm:pt>
    <dgm:pt modelId="{262174B5-1563-4B6D-BD85-ACBD4358D04A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ko-KR" sz="1400" dirty="0" smtClean="0"/>
            <a:t>Evolutionary Algorithm</a:t>
          </a:r>
          <a:endParaRPr lang="en-US" altLang="ko-KR" sz="1400" dirty="0"/>
        </a:p>
      </dgm:t>
    </dgm:pt>
    <dgm:pt modelId="{66B5D404-F9EC-422E-8DF3-6194302E860A}" type="parTrans" cxnId="{ABE2E7EE-ADE3-476C-A090-4416BC943A4F}">
      <dgm:prSet/>
      <dgm:spPr>
        <a:ln>
          <a:solidFill>
            <a:srgbClr val="00213A"/>
          </a:solidFill>
        </a:ln>
      </dgm:spPr>
      <dgm:t>
        <a:bodyPr/>
        <a:lstStyle/>
        <a:p>
          <a:endParaRPr lang="en-US" altLang="ko-KR"/>
        </a:p>
      </dgm:t>
    </dgm:pt>
    <dgm:pt modelId="{8923F2CE-3C2D-4D05-978D-60E18D28F6B2}" type="sibTrans" cxnId="{ABE2E7EE-ADE3-476C-A090-4416BC943A4F}">
      <dgm:prSet/>
      <dgm:spPr/>
      <dgm:t>
        <a:bodyPr/>
        <a:lstStyle/>
        <a:p>
          <a:endParaRPr lang="en-US" altLang="ko-KR"/>
        </a:p>
      </dgm:t>
    </dgm:pt>
    <dgm:pt modelId="{CA6D2FF1-CA61-463A-91DA-7C82F5DA276F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ko-KR" sz="1400" dirty="0" smtClean="0"/>
            <a:t>Reinforcement Learning</a:t>
          </a:r>
          <a:endParaRPr lang="en-US" altLang="ko-KR" sz="1400" dirty="0"/>
        </a:p>
      </dgm:t>
    </dgm:pt>
    <dgm:pt modelId="{A9585BC4-159A-4C30-BFBF-68A415231B60}" type="parTrans" cxnId="{AB87CF79-2DDC-4462-A35D-5EB57DB6040B}">
      <dgm:prSet/>
      <dgm:spPr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endParaRPr lang="en-US" altLang="ko-KR"/>
        </a:p>
      </dgm:t>
    </dgm:pt>
    <dgm:pt modelId="{5ED1EBB1-6932-49EB-928F-B962D3CB00EB}" type="sibTrans" cxnId="{AB87CF79-2DDC-4462-A35D-5EB57DB6040B}">
      <dgm:prSet/>
      <dgm:spPr/>
      <dgm:t>
        <a:bodyPr/>
        <a:lstStyle/>
        <a:p>
          <a:endParaRPr lang="en-US" altLang="ko-KR"/>
        </a:p>
      </dgm:t>
    </dgm:pt>
    <dgm:pt modelId="{70A20718-31F9-480E-B02B-CBB49329FAD9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ko-KR" sz="1400" dirty="0" smtClean="0"/>
            <a:t>SMBO</a:t>
          </a:r>
          <a:endParaRPr lang="en-US" altLang="ko-KR" sz="1400" dirty="0"/>
        </a:p>
      </dgm:t>
    </dgm:pt>
    <dgm:pt modelId="{58F1FDE3-F89F-4977-B8CD-114E178BE428}" type="parTrans" cxnId="{E3C4F21E-510C-4E53-9E94-9BAA23E8821B}">
      <dgm:prSet/>
      <dgm:spPr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endParaRPr lang="en-US" altLang="ko-KR"/>
        </a:p>
      </dgm:t>
    </dgm:pt>
    <dgm:pt modelId="{623435C1-B9F4-4D89-A7CB-676901B0975B}" type="sibTrans" cxnId="{E3C4F21E-510C-4E53-9E94-9BAA23E8821B}">
      <dgm:prSet/>
      <dgm:spPr/>
      <dgm:t>
        <a:bodyPr/>
        <a:lstStyle/>
        <a:p>
          <a:endParaRPr lang="en-US" altLang="ko-KR"/>
        </a:p>
      </dgm:t>
    </dgm:pt>
    <dgm:pt modelId="{E30E7FAD-3B3D-4BA2-ACEC-CBAD90B07472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ko-KR" sz="1400" dirty="0" smtClean="0"/>
            <a:t>Gradient-based Optimization</a:t>
          </a:r>
          <a:endParaRPr lang="en-US" altLang="ko-KR" sz="1400" dirty="0"/>
        </a:p>
      </dgm:t>
    </dgm:pt>
    <dgm:pt modelId="{6C443BCE-1F78-4ED7-BD0C-F203B5E02D52}" type="parTrans" cxnId="{7BED100E-EAF9-42BB-97D2-5134B18813F4}">
      <dgm:prSet/>
      <dgm:spPr>
        <a:ln>
          <a:solidFill>
            <a:srgbClr val="00213A"/>
          </a:solidFill>
        </a:ln>
      </dgm:spPr>
      <dgm:t>
        <a:bodyPr/>
        <a:lstStyle/>
        <a:p>
          <a:endParaRPr lang="en-US" altLang="ko-KR"/>
        </a:p>
      </dgm:t>
    </dgm:pt>
    <dgm:pt modelId="{D0999DE6-71ED-49F8-AA96-A7AE6C30E8ED}" type="sibTrans" cxnId="{7BED100E-EAF9-42BB-97D2-5134B18813F4}">
      <dgm:prSet/>
      <dgm:spPr/>
      <dgm:t>
        <a:bodyPr/>
        <a:lstStyle/>
        <a:p>
          <a:endParaRPr lang="en-US" altLang="ko-KR"/>
        </a:p>
      </dgm:t>
    </dgm:pt>
    <dgm:pt modelId="{9102D040-4003-4B6E-9872-907DAF206549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ko-KR" dirty="0" smtClean="0"/>
            <a:t>Large-Scale Evolution of Image Classifiers (ICML, 2017)</a:t>
          </a:r>
          <a:endParaRPr lang="en-US" altLang="ko-KR" dirty="0"/>
        </a:p>
      </dgm:t>
    </dgm:pt>
    <dgm:pt modelId="{1FA9A322-7ADE-4278-AC86-48F0635AF6FB}" type="parTrans" cxnId="{80E2F3F3-621F-4544-8584-23D292A884E8}">
      <dgm:prSet/>
      <dgm:spPr>
        <a:solidFill>
          <a:schemeClr val="accent3">
            <a:lumMod val="75000"/>
          </a:schemeClr>
        </a:solidFill>
        <a:ln>
          <a:solidFill>
            <a:srgbClr val="0070C0"/>
          </a:solidFill>
        </a:ln>
      </dgm:spPr>
      <dgm:t>
        <a:bodyPr/>
        <a:lstStyle/>
        <a:p>
          <a:endParaRPr lang="en-US" altLang="ko-KR"/>
        </a:p>
      </dgm:t>
    </dgm:pt>
    <dgm:pt modelId="{17D14325-E591-4A8F-802B-052B20D88CDE}" type="sibTrans" cxnId="{80E2F3F3-621F-4544-8584-23D292A884E8}">
      <dgm:prSet/>
      <dgm:spPr/>
      <dgm:t>
        <a:bodyPr/>
        <a:lstStyle/>
        <a:p>
          <a:endParaRPr lang="en-US" altLang="ko-KR"/>
        </a:p>
      </dgm:t>
    </dgm:pt>
    <dgm:pt modelId="{0F58A2C8-EAEA-4CD5-9DFF-19651A56CD23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ko-KR" dirty="0" smtClean="0"/>
            <a:t>Regularized Evolution for Image Classifier Architecture Search (</a:t>
          </a:r>
          <a:r>
            <a:rPr lang="en-US" altLang="ko-KR" dirty="0" err="1" smtClean="0"/>
            <a:t>arXiv</a:t>
          </a:r>
          <a:r>
            <a:rPr lang="en-US" altLang="ko-KR" dirty="0" smtClean="0"/>
            <a:t>, 2018)</a:t>
          </a:r>
          <a:endParaRPr lang="en-US" altLang="ko-KR" dirty="0"/>
        </a:p>
      </dgm:t>
    </dgm:pt>
    <dgm:pt modelId="{3EB3DBFB-D16E-4CAE-923B-1C035B858564}" type="parTrans" cxnId="{0B0562F8-7B0F-4916-9707-F193AC8F4160}">
      <dgm:prSet/>
      <dgm:spPr>
        <a:solidFill>
          <a:schemeClr val="accent3">
            <a:lumMod val="75000"/>
          </a:schemeClr>
        </a:solidFill>
        <a:ln>
          <a:solidFill>
            <a:srgbClr val="0070C0"/>
          </a:solidFill>
        </a:ln>
      </dgm:spPr>
      <dgm:t>
        <a:bodyPr/>
        <a:lstStyle/>
        <a:p>
          <a:endParaRPr lang="en-US" altLang="ko-KR"/>
        </a:p>
      </dgm:t>
    </dgm:pt>
    <dgm:pt modelId="{1C333C43-C2C4-4CA6-BD2F-F8248356CD10}" type="sibTrans" cxnId="{0B0562F8-7B0F-4916-9707-F193AC8F4160}">
      <dgm:prSet/>
      <dgm:spPr/>
      <dgm:t>
        <a:bodyPr/>
        <a:lstStyle/>
        <a:p>
          <a:endParaRPr lang="en-US" altLang="ko-KR"/>
        </a:p>
      </dgm:t>
    </dgm:pt>
    <dgm:pt modelId="{8E732254-A682-4C1A-A26B-150B40F058D3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ko-KR" dirty="0" smtClean="0"/>
            <a:t>Neural Architecture Search with Reinforcement Learning (ICLR, 2017)</a:t>
          </a:r>
          <a:endParaRPr lang="en-US" altLang="ko-KR" dirty="0"/>
        </a:p>
      </dgm:t>
    </dgm:pt>
    <dgm:pt modelId="{A0E43E12-E787-450F-80AE-0C0F40AC202E}" type="parTrans" cxnId="{C9389373-ED28-4959-9BD3-57F173BA95CA}">
      <dgm:prSet/>
      <dgm:spPr>
        <a:solidFill>
          <a:schemeClr val="accent3">
            <a:lumMod val="75000"/>
          </a:schemeClr>
        </a:solidFill>
        <a:ln>
          <a:solidFill>
            <a:srgbClr val="0070C0"/>
          </a:solidFill>
        </a:ln>
      </dgm:spPr>
      <dgm:t>
        <a:bodyPr/>
        <a:lstStyle/>
        <a:p>
          <a:endParaRPr lang="en-US" altLang="ko-KR"/>
        </a:p>
      </dgm:t>
    </dgm:pt>
    <dgm:pt modelId="{2D7E380F-51A1-4F15-BAC4-F23B9BB75EBD}" type="sibTrans" cxnId="{C9389373-ED28-4959-9BD3-57F173BA95CA}">
      <dgm:prSet/>
      <dgm:spPr/>
      <dgm:t>
        <a:bodyPr/>
        <a:lstStyle/>
        <a:p>
          <a:endParaRPr lang="en-US" altLang="ko-KR"/>
        </a:p>
      </dgm:t>
    </dgm:pt>
    <dgm:pt modelId="{BBE1BB49-9EAA-4C69-98D0-21BB15A848B4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ko-KR" dirty="0" smtClean="0"/>
            <a:t>Efficient Neural Architecture Search via Parameter Sharing (ICML, 2018)</a:t>
          </a:r>
          <a:endParaRPr lang="en-US" altLang="ko-KR" dirty="0"/>
        </a:p>
      </dgm:t>
    </dgm:pt>
    <dgm:pt modelId="{32ECAE55-9B6A-469A-AFF1-7268118A0C71}" type="parTrans" cxnId="{4521DEEE-AC18-4532-8D81-26AE489BF84D}">
      <dgm:prSet/>
      <dgm:spPr>
        <a:solidFill>
          <a:schemeClr val="accent3">
            <a:lumMod val="75000"/>
          </a:schemeClr>
        </a:solidFill>
        <a:ln>
          <a:solidFill>
            <a:srgbClr val="0070C0"/>
          </a:solidFill>
        </a:ln>
      </dgm:spPr>
      <dgm:t>
        <a:bodyPr/>
        <a:lstStyle/>
        <a:p>
          <a:endParaRPr lang="en-US" altLang="ko-KR"/>
        </a:p>
      </dgm:t>
    </dgm:pt>
    <dgm:pt modelId="{1A6917B5-73A9-4B0D-9488-F77067E53EC0}" type="sibTrans" cxnId="{4521DEEE-AC18-4532-8D81-26AE489BF84D}">
      <dgm:prSet/>
      <dgm:spPr/>
      <dgm:t>
        <a:bodyPr/>
        <a:lstStyle/>
        <a:p>
          <a:endParaRPr lang="en-US" altLang="ko-KR"/>
        </a:p>
      </dgm:t>
    </dgm:pt>
    <dgm:pt modelId="{7A04102F-180E-4F5D-827F-F3D3591BCCF0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ko-KR" dirty="0" smtClean="0"/>
            <a:t>Progressive Neural Architecture Search (ECCV, 2018)</a:t>
          </a:r>
          <a:endParaRPr lang="en-US" altLang="ko-KR" dirty="0"/>
        </a:p>
      </dgm:t>
    </dgm:pt>
    <dgm:pt modelId="{D2E696A3-E4EB-495A-B9D8-80A239371675}" type="parTrans" cxnId="{23AC39B2-DAAD-4DAE-8E94-E43F65A69E46}">
      <dgm:prSet/>
      <dgm:spPr>
        <a:solidFill>
          <a:schemeClr val="accent3">
            <a:lumMod val="75000"/>
          </a:schemeClr>
        </a:solidFill>
        <a:ln>
          <a:solidFill>
            <a:srgbClr val="0070C0"/>
          </a:solidFill>
        </a:ln>
      </dgm:spPr>
      <dgm:t>
        <a:bodyPr/>
        <a:lstStyle/>
        <a:p>
          <a:endParaRPr lang="en-US" altLang="ko-KR"/>
        </a:p>
      </dgm:t>
    </dgm:pt>
    <dgm:pt modelId="{6BD7A60F-ACFD-48F0-B945-F919BCEE02B9}" type="sibTrans" cxnId="{23AC39B2-DAAD-4DAE-8E94-E43F65A69E46}">
      <dgm:prSet/>
      <dgm:spPr/>
      <dgm:t>
        <a:bodyPr/>
        <a:lstStyle/>
        <a:p>
          <a:endParaRPr lang="en-US" altLang="ko-KR"/>
        </a:p>
      </dgm:t>
    </dgm:pt>
    <dgm:pt modelId="{0943B030-DB31-4EBE-BD65-DA09E6116EFC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ko-KR" dirty="0" smtClean="0"/>
            <a:t>Differentiable Architecture Search (ICLR, 2019)</a:t>
          </a:r>
          <a:endParaRPr lang="en-US" altLang="ko-KR" dirty="0"/>
        </a:p>
      </dgm:t>
    </dgm:pt>
    <dgm:pt modelId="{5B703654-6399-4602-A527-DBAEA653B3A8}" type="parTrans" cxnId="{FB4745DC-B753-4159-AAC1-3DF725B7F632}">
      <dgm:prSet/>
      <dgm:spPr>
        <a:solidFill>
          <a:schemeClr val="accent3">
            <a:lumMod val="75000"/>
          </a:schemeClr>
        </a:solidFill>
        <a:ln>
          <a:solidFill>
            <a:srgbClr val="0070C0"/>
          </a:solidFill>
        </a:ln>
      </dgm:spPr>
      <dgm:t>
        <a:bodyPr/>
        <a:lstStyle/>
        <a:p>
          <a:endParaRPr lang="en-US" altLang="ko-KR"/>
        </a:p>
      </dgm:t>
    </dgm:pt>
    <dgm:pt modelId="{E1F7A4B1-DBD7-4293-887D-4E9EB853DE70}" type="sibTrans" cxnId="{FB4745DC-B753-4159-AAC1-3DF725B7F632}">
      <dgm:prSet/>
      <dgm:spPr/>
      <dgm:t>
        <a:bodyPr/>
        <a:lstStyle/>
        <a:p>
          <a:endParaRPr lang="en-US" altLang="ko-KR"/>
        </a:p>
      </dgm:t>
    </dgm:pt>
    <dgm:pt modelId="{39BF84FD-6163-468D-8B4B-5447C384F942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ko-KR" sz="1400" dirty="0" smtClean="0"/>
            <a:t>Others…</a:t>
          </a:r>
          <a:endParaRPr lang="en-US" altLang="ko-KR" sz="1400" dirty="0"/>
        </a:p>
      </dgm:t>
    </dgm:pt>
    <dgm:pt modelId="{2E7130D6-274D-4883-98DF-9897046B5E8D}" type="parTrans" cxnId="{121FF490-EA56-45F3-8397-E1B4538957B7}">
      <dgm:prSet/>
      <dgm:spPr>
        <a:ln>
          <a:solidFill>
            <a:srgbClr val="00213A"/>
          </a:solidFill>
        </a:ln>
      </dgm:spPr>
      <dgm:t>
        <a:bodyPr/>
        <a:lstStyle/>
        <a:p>
          <a:endParaRPr lang="en-US" altLang="ko-KR"/>
        </a:p>
      </dgm:t>
    </dgm:pt>
    <dgm:pt modelId="{3383351C-3758-4BC4-BDEE-F3C11BFF88D6}" type="sibTrans" cxnId="{121FF490-EA56-45F3-8397-E1B4538957B7}">
      <dgm:prSet/>
      <dgm:spPr/>
      <dgm:t>
        <a:bodyPr/>
        <a:lstStyle/>
        <a:p>
          <a:endParaRPr lang="en-US" altLang="ko-KR"/>
        </a:p>
      </dgm:t>
    </dgm:pt>
    <dgm:pt modelId="{56C9C904-3394-4638-99FA-CD8740898D92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ko-KR" dirty="0" smtClean="0"/>
            <a:t>Using </a:t>
          </a:r>
          <a:r>
            <a:rPr lang="en-US" altLang="ko-KR" dirty="0" err="1" smtClean="0"/>
            <a:t>Hypernetworks</a:t>
          </a:r>
          <a:endParaRPr lang="en-US" altLang="ko-KR" dirty="0"/>
        </a:p>
      </dgm:t>
    </dgm:pt>
    <dgm:pt modelId="{5C24C194-BF85-477D-8204-B82C5A1D355E}" type="parTrans" cxnId="{A8FD0362-23B1-4453-BBF3-CA4D9CBCF31A}">
      <dgm:prSet/>
      <dgm:spPr>
        <a:solidFill>
          <a:schemeClr val="accent3">
            <a:lumMod val="75000"/>
          </a:schemeClr>
        </a:solidFill>
        <a:ln>
          <a:solidFill>
            <a:srgbClr val="0070C0"/>
          </a:solidFill>
        </a:ln>
      </dgm:spPr>
      <dgm:t>
        <a:bodyPr/>
        <a:lstStyle/>
        <a:p>
          <a:endParaRPr lang="en-US" altLang="ko-KR"/>
        </a:p>
      </dgm:t>
    </dgm:pt>
    <dgm:pt modelId="{32A9C452-B821-482C-B8B7-95FAA7336913}" type="sibTrans" cxnId="{A8FD0362-23B1-4453-BBF3-CA4D9CBCF31A}">
      <dgm:prSet/>
      <dgm:spPr/>
      <dgm:t>
        <a:bodyPr/>
        <a:lstStyle/>
        <a:p>
          <a:endParaRPr lang="en-US" altLang="ko-KR"/>
        </a:p>
      </dgm:t>
    </dgm:pt>
    <dgm:pt modelId="{1BAFEF4A-09A1-444C-8CE3-EF91DD98F109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ko-KR" dirty="0" smtClean="0"/>
            <a:t>Random Search</a:t>
          </a:r>
          <a:endParaRPr lang="en-US" altLang="ko-KR" dirty="0"/>
        </a:p>
      </dgm:t>
    </dgm:pt>
    <dgm:pt modelId="{EF177FA0-D1D2-484D-A8CE-80C551002BF7}" type="parTrans" cxnId="{16316FD7-3E7D-4B11-9A2B-3163F95480EC}">
      <dgm:prSet/>
      <dgm:spPr>
        <a:solidFill>
          <a:schemeClr val="accent3">
            <a:lumMod val="75000"/>
          </a:schemeClr>
        </a:solidFill>
        <a:ln>
          <a:solidFill>
            <a:srgbClr val="0070C0"/>
          </a:solidFill>
        </a:ln>
      </dgm:spPr>
      <dgm:t>
        <a:bodyPr/>
        <a:lstStyle/>
        <a:p>
          <a:endParaRPr lang="en-US" altLang="ko-KR"/>
        </a:p>
      </dgm:t>
    </dgm:pt>
    <dgm:pt modelId="{3D3AB3B7-3310-4051-91A3-7CD41F199188}" type="sibTrans" cxnId="{16316FD7-3E7D-4B11-9A2B-3163F95480EC}">
      <dgm:prSet/>
      <dgm:spPr/>
      <dgm:t>
        <a:bodyPr/>
        <a:lstStyle/>
        <a:p>
          <a:endParaRPr lang="en-US" altLang="ko-KR"/>
        </a:p>
      </dgm:t>
    </dgm:pt>
    <dgm:pt modelId="{FEBA50EA-FB20-4C19-9C92-3C8DCD591BA9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ko-KR" dirty="0" smtClean="0"/>
            <a:t>Bayesian Optimization</a:t>
          </a:r>
          <a:endParaRPr lang="en-US" altLang="ko-KR" dirty="0"/>
        </a:p>
      </dgm:t>
    </dgm:pt>
    <dgm:pt modelId="{C86A5569-B94D-467C-953E-3D50EA6A25B4}" type="parTrans" cxnId="{D2702EF8-F771-4645-A86E-462C516A20C5}">
      <dgm:prSet/>
      <dgm:spPr>
        <a:solidFill>
          <a:schemeClr val="accent3">
            <a:lumMod val="75000"/>
          </a:schemeClr>
        </a:solidFill>
        <a:ln>
          <a:solidFill>
            <a:srgbClr val="0070C0"/>
          </a:solidFill>
        </a:ln>
      </dgm:spPr>
      <dgm:t>
        <a:bodyPr/>
        <a:lstStyle/>
        <a:p>
          <a:endParaRPr lang="en-US" altLang="ko-KR"/>
        </a:p>
      </dgm:t>
    </dgm:pt>
    <dgm:pt modelId="{CD131B72-7C97-4AB1-940B-151C7E8A9138}" type="sibTrans" cxnId="{D2702EF8-F771-4645-A86E-462C516A20C5}">
      <dgm:prSet/>
      <dgm:spPr/>
      <dgm:t>
        <a:bodyPr/>
        <a:lstStyle/>
        <a:p>
          <a:endParaRPr lang="en-US" altLang="ko-KR"/>
        </a:p>
      </dgm:t>
    </dgm:pt>
    <dgm:pt modelId="{4DF3D514-DD31-4680-A8A4-2A51A152110F}" type="pres">
      <dgm:prSet presAssocID="{27002033-2A63-4CDE-994E-0909D072028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 altLang="ko-KR"/>
        </a:p>
      </dgm:t>
    </dgm:pt>
    <dgm:pt modelId="{79913F77-2241-4E9D-BE5A-CC6DEE24F659}" type="pres">
      <dgm:prSet presAssocID="{F167B281-34F4-41C2-AF74-FC54B0C1DDD8}" presName="hierRoot1" presStyleCnt="0">
        <dgm:presLayoutVars>
          <dgm:hierBranch val="init"/>
        </dgm:presLayoutVars>
      </dgm:prSet>
      <dgm:spPr/>
    </dgm:pt>
    <dgm:pt modelId="{780EC8DE-C467-475C-A354-9BE78A4DD944}" type="pres">
      <dgm:prSet presAssocID="{F167B281-34F4-41C2-AF74-FC54B0C1DDD8}" presName="rootComposite1" presStyleCnt="0"/>
      <dgm:spPr/>
    </dgm:pt>
    <dgm:pt modelId="{0F1E176F-B1E3-4C85-8BD7-712253D6A565}" type="pres">
      <dgm:prSet presAssocID="{F167B281-34F4-41C2-AF74-FC54B0C1DDD8}" presName="rootText1" presStyleLbl="node0" presStyleIdx="0" presStyleCnt="1" custScaleX="115037" custScaleY="162884">
        <dgm:presLayoutVars>
          <dgm:chPref val="3"/>
        </dgm:presLayoutVars>
      </dgm:prSet>
      <dgm:spPr/>
      <dgm:t>
        <a:bodyPr/>
        <a:lstStyle/>
        <a:p>
          <a:endParaRPr lang="en-US" altLang="ko-KR"/>
        </a:p>
      </dgm:t>
    </dgm:pt>
    <dgm:pt modelId="{F464D4A4-B87D-4A57-BFD0-13FF4D39F68F}" type="pres">
      <dgm:prSet presAssocID="{F167B281-34F4-41C2-AF74-FC54B0C1DDD8}" presName="rootConnector1" presStyleLbl="node1" presStyleIdx="0" presStyleCnt="0"/>
      <dgm:spPr/>
      <dgm:t>
        <a:bodyPr/>
        <a:lstStyle/>
        <a:p>
          <a:endParaRPr lang="en-US" altLang="ko-KR"/>
        </a:p>
      </dgm:t>
    </dgm:pt>
    <dgm:pt modelId="{ADF51FA5-2D3D-4E56-9743-3F420C62F570}" type="pres">
      <dgm:prSet presAssocID="{F167B281-34F4-41C2-AF74-FC54B0C1DDD8}" presName="hierChild2" presStyleCnt="0"/>
      <dgm:spPr/>
    </dgm:pt>
    <dgm:pt modelId="{41ABD101-A8A9-4013-AAA9-04686DFF35EA}" type="pres">
      <dgm:prSet presAssocID="{66B5D404-F9EC-422E-8DF3-6194302E860A}" presName="Name37" presStyleLbl="parChTrans1D2" presStyleIdx="0" presStyleCnt="5"/>
      <dgm:spPr/>
      <dgm:t>
        <a:bodyPr/>
        <a:lstStyle/>
        <a:p>
          <a:endParaRPr lang="en-US" altLang="ko-KR"/>
        </a:p>
      </dgm:t>
    </dgm:pt>
    <dgm:pt modelId="{B7D5C95C-843A-4AD0-B177-7F953DE1A9F6}" type="pres">
      <dgm:prSet presAssocID="{262174B5-1563-4B6D-BD85-ACBD4358D04A}" presName="hierRoot2" presStyleCnt="0">
        <dgm:presLayoutVars>
          <dgm:hierBranch val="init"/>
        </dgm:presLayoutVars>
      </dgm:prSet>
      <dgm:spPr/>
    </dgm:pt>
    <dgm:pt modelId="{5254F7E4-B0D0-4A6B-9057-529F14212B27}" type="pres">
      <dgm:prSet presAssocID="{262174B5-1563-4B6D-BD85-ACBD4358D04A}" presName="rootComposite" presStyleCnt="0"/>
      <dgm:spPr/>
    </dgm:pt>
    <dgm:pt modelId="{07950298-8F30-412B-A1C9-2AB40D55DFC3}" type="pres">
      <dgm:prSet presAssocID="{262174B5-1563-4B6D-BD85-ACBD4358D04A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en-US" altLang="ko-KR"/>
        </a:p>
      </dgm:t>
    </dgm:pt>
    <dgm:pt modelId="{CEEDDD74-EE08-40BB-A5EC-E6410C2D2A1D}" type="pres">
      <dgm:prSet presAssocID="{262174B5-1563-4B6D-BD85-ACBD4358D04A}" presName="rootConnector" presStyleLbl="node2" presStyleIdx="0" presStyleCnt="5"/>
      <dgm:spPr/>
      <dgm:t>
        <a:bodyPr/>
        <a:lstStyle/>
        <a:p>
          <a:endParaRPr lang="en-US" altLang="ko-KR"/>
        </a:p>
      </dgm:t>
    </dgm:pt>
    <dgm:pt modelId="{28DC6D66-D08F-4EBF-831C-573CAAEEFB8D}" type="pres">
      <dgm:prSet presAssocID="{262174B5-1563-4B6D-BD85-ACBD4358D04A}" presName="hierChild4" presStyleCnt="0"/>
      <dgm:spPr/>
    </dgm:pt>
    <dgm:pt modelId="{E7C4B31E-EDCD-4CA4-A38D-C342515EC5D2}" type="pres">
      <dgm:prSet presAssocID="{1FA9A322-7ADE-4278-AC86-48F0635AF6FB}" presName="Name37" presStyleLbl="parChTrans1D3" presStyleIdx="0" presStyleCnt="9"/>
      <dgm:spPr/>
      <dgm:t>
        <a:bodyPr/>
        <a:lstStyle/>
        <a:p>
          <a:endParaRPr lang="en-US" altLang="ko-KR"/>
        </a:p>
      </dgm:t>
    </dgm:pt>
    <dgm:pt modelId="{7849241E-D734-4298-8384-CBD0567EABC8}" type="pres">
      <dgm:prSet presAssocID="{9102D040-4003-4B6E-9872-907DAF206549}" presName="hierRoot2" presStyleCnt="0">
        <dgm:presLayoutVars>
          <dgm:hierBranch val="init"/>
        </dgm:presLayoutVars>
      </dgm:prSet>
      <dgm:spPr/>
    </dgm:pt>
    <dgm:pt modelId="{72CF6748-DAF1-4102-A2C4-AF34ABADF4A0}" type="pres">
      <dgm:prSet presAssocID="{9102D040-4003-4B6E-9872-907DAF206549}" presName="rootComposite" presStyleCnt="0"/>
      <dgm:spPr/>
    </dgm:pt>
    <dgm:pt modelId="{797F70B9-8678-49C7-91E6-5C6434326109}" type="pres">
      <dgm:prSet presAssocID="{9102D040-4003-4B6E-9872-907DAF206549}" presName="rootText" presStyleLbl="node3" presStyleIdx="0" presStyleCnt="9" custScaleX="78982" custScaleY="124523">
        <dgm:presLayoutVars>
          <dgm:chPref val="3"/>
        </dgm:presLayoutVars>
      </dgm:prSet>
      <dgm:spPr/>
      <dgm:t>
        <a:bodyPr/>
        <a:lstStyle/>
        <a:p>
          <a:endParaRPr lang="en-US" altLang="ko-KR"/>
        </a:p>
      </dgm:t>
    </dgm:pt>
    <dgm:pt modelId="{619E02AE-B9ED-4EAD-B854-3A349E073BB2}" type="pres">
      <dgm:prSet presAssocID="{9102D040-4003-4B6E-9872-907DAF206549}" presName="rootConnector" presStyleLbl="node3" presStyleIdx="0" presStyleCnt="9"/>
      <dgm:spPr/>
      <dgm:t>
        <a:bodyPr/>
        <a:lstStyle/>
        <a:p>
          <a:endParaRPr lang="en-US" altLang="ko-KR"/>
        </a:p>
      </dgm:t>
    </dgm:pt>
    <dgm:pt modelId="{8CC9AB94-08F7-4B9F-A9AF-2AFEB7252C4C}" type="pres">
      <dgm:prSet presAssocID="{9102D040-4003-4B6E-9872-907DAF206549}" presName="hierChild4" presStyleCnt="0"/>
      <dgm:spPr/>
    </dgm:pt>
    <dgm:pt modelId="{7A84D43F-9E9F-4F78-8AD2-CE0074A445CD}" type="pres">
      <dgm:prSet presAssocID="{9102D040-4003-4B6E-9872-907DAF206549}" presName="hierChild5" presStyleCnt="0"/>
      <dgm:spPr/>
    </dgm:pt>
    <dgm:pt modelId="{FE7F4721-1BE3-4D22-9184-84853A58383D}" type="pres">
      <dgm:prSet presAssocID="{3EB3DBFB-D16E-4CAE-923B-1C035B858564}" presName="Name37" presStyleLbl="parChTrans1D3" presStyleIdx="1" presStyleCnt="9"/>
      <dgm:spPr/>
      <dgm:t>
        <a:bodyPr/>
        <a:lstStyle/>
        <a:p>
          <a:endParaRPr lang="en-US" altLang="ko-KR"/>
        </a:p>
      </dgm:t>
    </dgm:pt>
    <dgm:pt modelId="{1011C27D-52EE-44E3-8156-394B14B3CDDA}" type="pres">
      <dgm:prSet presAssocID="{0F58A2C8-EAEA-4CD5-9DFF-19651A56CD23}" presName="hierRoot2" presStyleCnt="0">
        <dgm:presLayoutVars>
          <dgm:hierBranch val="init"/>
        </dgm:presLayoutVars>
      </dgm:prSet>
      <dgm:spPr/>
    </dgm:pt>
    <dgm:pt modelId="{1F89818E-D523-42F2-A6C9-46B57A8A96C3}" type="pres">
      <dgm:prSet presAssocID="{0F58A2C8-EAEA-4CD5-9DFF-19651A56CD23}" presName="rootComposite" presStyleCnt="0"/>
      <dgm:spPr/>
    </dgm:pt>
    <dgm:pt modelId="{787372E0-68CA-47A2-B40E-1B84A744D098}" type="pres">
      <dgm:prSet presAssocID="{0F58A2C8-EAEA-4CD5-9DFF-19651A56CD23}" presName="rootText" presStyleLbl="node3" presStyleIdx="1" presStyleCnt="9" custScaleX="78981" custScaleY="145466">
        <dgm:presLayoutVars>
          <dgm:chPref val="3"/>
        </dgm:presLayoutVars>
      </dgm:prSet>
      <dgm:spPr/>
      <dgm:t>
        <a:bodyPr/>
        <a:lstStyle/>
        <a:p>
          <a:endParaRPr lang="en-US" altLang="ko-KR"/>
        </a:p>
      </dgm:t>
    </dgm:pt>
    <dgm:pt modelId="{9738AB01-524F-4618-B740-C6B8EBEB52F7}" type="pres">
      <dgm:prSet presAssocID="{0F58A2C8-EAEA-4CD5-9DFF-19651A56CD23}" presName="rootConnector" presStyleLbl="node3" presStyleIdx="1" presStyleCnt="9"/>
      <dgm:spPr/>
      <dgm:t>
        <a:bodyPr/>
        <a:lstStyle/>
        <a:p>
          <a:endParaRPr lang="en-US" altLang="ko-KR"/>
        </a:p>
      </dgm:t>
    </dgm:pt>
    <dgm:pt modelId="{083C495C-5BBF-4ED0-9981-715B70ECE806}" type="pres">
      <dgm:prSet presAssocID="{0F58A2C8-EAEA-4CD5-9DFF-19651A56CD23}" presName="hierChild4" presStyleCnt="0"/>
      <dgm:spPr/>
    </dgm:pt>
    <dgm:pt modelId="{AB5343D5-F9F8-4498-9446-EF7BCAFFE601}" type="pres">
      <dgm:prSet presAssocID="{0F58A2C8-EAEA-4CD5-9DFF-19651A56CD23}" presName="hierChild5" presStyleCnt="0"/>
      <dgm:spPr/>
    </dgm:pt>
    <dgm:pt modelId="{718CBF01-46D6-4172-8776-232C8F516FE4}" type="pres">
      <dgm:prSet presAssocID="{262174B5-1563-4B6D-BD85-ACBD4358D04A}" presName="hierChild5" presStyleCnt="0"/>
      <dgm:spPr/>
    </dgm:pt>
    <dgm:pt modelId="{6A254737-C391-4DEB-924C-83E8A1EFB874}" type="pres">
      <dgm:prSet presAssocID="{A9585BC4-159A-4C30-BFBF-68A415231B60}" presName="Name37" presStyleLbl="parChTrans1D2" presStyleIdx="1" presStyleCnt="5"/>
      <dgm:spPr/>
      <dgm:t>
        <a:bodyPr/>
        <a:lstStyle/>
        <a:p>
          <a:endParaRPr lang="en-US" altLang="ko-KR"/>
        </a:p>
      </dgm:t>
    </dgm:pt>
    <dgm:pt modelId="{B755A4EE-D5FD-4B2E-9956-B4AD550F49F5}" type="pres">
      <dgm:prSet presAssocID="{CA6D2FF1-CA61-463A-91DA-7C82F5DA276F}" presName="hierRoot2" presStyleCnt="0">
        <dgm:presLayoutVars>
          <dgm:hierBranch val="init"/>
        </dgm:presLayoutVars>
      </dgm:prSet>
      <dgm:spPr/>
    </dgm:pt>
    <dgm:pt modelId="{1D60FE46-D808-427E-8BCE-FC877A464A68}" type="pres">
      <dgm:prSet presAssocID="{CA6D2FF1-CA61-463A-91DA-7C82F5DA276F}" presName="rootComposite" presStyleCnt="0"/>
      <dgm:spPr/>
    </dgm:pt>
    <dgm:pt modelId="{5D916D3E-DF3E-49D2-877E-314B7EE4E915}" type="pres">
      <dgm:prSet presAssocID="{CA6D2FF1-CA61-463A-91DA-7C82F5DA276F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en-US" altLang="ko-KR"/>
        </a:p>
      </dgm:t>
    </dgm:pt>
    <dgm:pt modelId="{112AAFA6-5D03-49EC-8001-BE28007B94E0}" type="pres">
      <dgm:prSet presAssocID="{CA6D2FF1-CA61-463A-91DA-7C82F5DA276F}" presName="rootConnector" presStyleLbl="node2" presStyleIdx="1" presStyleCnt="5"/>
      <dgm:spPr/>
      <dgm:t>
        <a:bodyPr/>
        <a:lstStyle/>
        <a:p>
          <a:endParaRPr lang="en-US" altLang="ko-KR"/>
        </a:p>
      </dgm:t>
    </dgm:pt>
    <dgm:pt modelId="{9EC3C0E2-8D18-408C-99D8-DE36B924550B}" type="pres">
      <dgm:prSet presAssocID="{CA6D2FF1-CA61-463A-91DA-7C82F5DA276F}" presName="hierChild4" presStyleCnt="0"/>
      <dgm:spPr/>
    </dgm:pt>
    <dgm:pt modelId="{61DBAF61-A671-41EA-8202-0E9ECCDEBFA0}" type="pres">
      <dgm:prSet presAssocID="{A0E43E12-E787-450F-80AE-0C0F40AC202E}" presName="Name37" presStyleLbl="parChTrans1D3" presStyleIdx="2" presStyleCnt="9"/>
      <dgm:spPr/>
      <dgm:t>
        <a:bodyPr/>
        <a:lstStyle/>
        <a:p>
          <a:endParaRPr lang="en-US" altLang="ko-KR"/>
        </a:p>
      </dgm:t>
    </dgm:pt>
    <dgm:pt modelId="{6E90B0C7-14C3-49A4-8A7F-49FD3DBBC747}" type="pres">
      <dgm:prSet presAssocID="{8E732254-A682-4C1A-A26B-150B40F058D3}" presName="hierRoot2" presStyleCnt="0">
        <dgm:presLayoutVars>
          <dgm:hierBranch val="init"/>
        </dgm:presLayoutVars>
      </dgm:prSet>
      <dgm:spPr/>
    </dgm:pt>
    <dgm:pt modelId="{A9EF9665-EA95-435D-9D16-E24838AD6F56}" type="pres">
      <dgm:prSet presAssocID="{8E732254-A682-4C1A-A26B-150B40F058D3}" presName="rootComposite" presStyleCnt="0"/>
      <dgm:spPr/>
    </dgm:pt>
    <dgm:pt modelId="{64C3A09A-003B-4E5D-B313-E5C7815E09E2}" type="pres">
      <dgm:prSet presAssocID="{8E732254-A682-4C1A-A26B-150B40F058D3}" presName="rootText" presStyleLbl="node3" presStyleIdx="2" presStyleCnt="9" custScaleX="101578" custScaleY="145346">
        <dgm:presLayoutVars>
          <dgm:chPref val="3"/>
        </dgm:presLayoutVars>
      </dgm:prSet>
      <dgm:spPr/>
      <dgm:t>
        <a:bodyPr/>
        <a:lstStyle/>
        <a:p>
          <a:endParaRPr lang="en-US" altLang="ko-KR"/>
        </a:p>
      </dgm:t>
    </dgm:pt>
    <dgm:pt modelId="{29BB9FFC-3E59-40E1-B990-BCCB68F24FBF}" type="pres">
      <dgm:prSet presAssocID="{8E732254-A682-4C1A-A26B-150B40F058D3}" presName="rootConnector" presStyleLbl="node3" presStyleIdx="2" presStyleCnt="9"/>
      <dgm:spPr/>
      <dgm:t>
        <a:bodyPr/>
        <a:lstStyle/>
        <a:p>
          <a:endParaRPr lang="en-US" altLang="ko-KR"/>
        </a:p>
      </dgm:t>
    </dgm:pt>
    <dgm:pt modelId="{7AC83584-D11A-4ABC-A3BF-584E7C9EE841}" type="pres">
      <dgm:prSet presAssocID="{8E732254-A682-4C1A-A26B-150B40F058D3}" presName="hierChild4" presStyleCnt="0"/>
      <dgm:spPr/>
    </dgm:pt>
    <dgm:pt modelId="{D02BC5A8-86F5-49B3-84C5-26007D788704}" type="pres">
      <dgm:prSet presAssocID="{8E732254-A682-4C1A-A26B-150B40F058D3}" presName="hierChild5" presStyleCnt="0"/>
      <dgm:spPr/>
    </dgm:pt>
    <dgm:pt modelId="{C6D5FFEB-AB78-439F-9B65-1E078A1F8492}" type="pres">
      <dgm:prSet presAssocID="{32ECAE55-9B6A-469A-AFF1-7268118A0C71}" presName="Name37" presStyleLbl="parChTrans1D3" presStyleIdx="3" presStyleCnt="9"/>
      <dgm:spPr/>
      <dgm:t>
        <a:bodyPr/>
        <a:lstStyle/>
        <a:p>
          <a:endParaRPr lang="en-US" altLang="ko-KR"/>
        </a:p>
      </dgm:t>
    </dgm:pt>
    <dgm:pt modelId="{F40C3821-9C84-4635-B4F6-64788212689C}" type="pres">
      <dgm:prSet presAssocID="{BBE1BB49-9EAA-4C69-98D0-21BB15A848B4}" presName="hierRoot2" presStyleCnt="0">
        <dgm:presLayoutVars>
          <dgm:hierBranch val="init"/>
        </dgm:presLayoutVars>
      </dgm:prSet>
      <dgm:spPr/>
    </dgm:pt>
    <dgm:pt modelId="{7CD8315F-DD5E-4F7E-8142-DFD7FA4C8E8A}" type="pres">
      <dgm:prSet presAssocID="{BBE1BB49-9EAA-4C69-98D0-21BB15A848B4}" presName="rootComposite" presStyleCnt="0"/>
      <dgm:spPr/>
    </dgm:pt>
    <dgm:pt modelId="{C5A288B8-8BE5-42AC-AECA-7708D3FCAA6F}" type="pres">
      <dgm:prSet presAssocID="{BBE1BB49-9EAA-4C69-98D0-21BB15A848B4}" presName="rootText" presStyleLbl="node3" presStyleIdx="3" presStyleCnt="9" custScaleX="100001" custScaleY="124643">
        <dgm:presLayoutVars>
          <dgm:chPref val="3"/>
        </dgm:presLayoutVars>
      </dgm:prSet>
      <dgm:spPr/>
      <dgm:t>
        <a:bodyPr/>
        <a:lstStyle/>
        <a:p>
          <a:endParaRPr lang="en-US" altLang="ko-KR"/>
        </a:p>
      </dgm:t>
    </dgm:pt>
    <dgm:pt modelId="{519B7ACA-3C6E-478A-AB07-CF801FBB1CBF}" type="pres">
      <dgm:prSet presAssocID="{BBE1BB49-9EAA-4C69-98D0-21BB15A848B4}" presName="rootConnector" presStyleLbl="node3" presStyleIdx="3" presStyleCnt="9"/>
      <dgm:spPr/>
      <dgm:t>
        <a:bodyPr/>
        <a:lstStyle/>
        <a:p>
          <a:endParaRPr lang="en-US" altLang="ko-KR"/>
        </a:p>
      </dgm:t>
    </dgm:pt>
    <dgm:pt modelId="{29C8AD95-1D74-4A41-A344-AA2AC8CED052}" type="pres">
      <dgm:prSet presAssocID="{BBE1BB49-9EAA-4C69-98D0-21BB15A848B4}" presName="hierChild4" presStyleCnt="0"/>
      <dgm:spPr/>
    </dgm:pt>
    <dgm:pt modelId="{88C06B39-A0B2-4255-A875-48C81CC9CDE0}" type="pres">
      <dgm:prSet presAssocID="{BBE1BB49-9EAA-4C69-98D0-21BB15A848B4}" presName="hierChild5" presStyleCnt="0"/>
      <dgm:spPr/>
    </dgm:pt>
    <dgm:pt modelId="{91CDC7E7-91E7-4D24-BF57-6426096915E8}" type="pres">
      <dgm:prSet presAssocID="{CA6D2FF1-CA61-463A-91DA-7C82F5DA276F}" presName="hierChild5" presStyleCnt="0"/>
      <dgm:spPr/>
    </dgm:pt>
    <dgm:pt modelId="{9D183CE8-8C9D-485E-899A-89C4F7CF15A2}" type="pres">
      <dgm:prSet presAssocID="{58F1FDE3-F89F-4977-B8CD-114E178BE428}" presName="Name37" presStyleLbl="parChTrans1D2" presStyleIdx="2" presStyleCnt="5"/>
      <dgm:spPr/>
      <dgm:t>
        <a:bodyPr/>
        <a:lstStyle/>
        <a:p>
          <a:endParaRPr lang="en-US" altLang="ko-KR"/>
        </a:p>
      </dgm:t>
    </dgm:pt>
    <dgm:pt modelId="{99360A21-0AF8-450B-A4E7-085DF3383B2C}" type="pres">
      <dgm:prSet presAssocID="{70A20718-31F9-480E-B02B-CBB49329FAD9}" presName="hierRoot2" presStyleCnt="0">
        <dgm:presLayoutVars>
          <dgm:hierBranch val="init"/>
        </dgm:presLayoutVars>
      </dgm:prSet>
      <dgm:spPr/>
    </dgm:pt>
    <dgm:pt modelId="{FFF0611C-0F0B-4D4F-82CE-0B937427AD1B}" type="pres">
      <dgm:prSet presAssocID="{70A20718-31F9-480E-B02B-CBB49329FAD9}" presName="rootComposite" presStyleCnt="0"/>
      <dgm:spPr/>
    </dgm:pt>
    <dgm:pt modelId="{DAE4BACC-E53D-478C-B685-5DCB4E682517}" type="pres">
      <dgm:prSet presAssocID="{70A20718-31F9-480E-B02B-CBB49329FAD9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en-US" altLang="ko-KR"/>
        </a:p>
      </dgm:t>
    </dgm:pt>
    <dgm:pt modelId="{783937FF-1AB5-47B2-B90F-419F2B37136B}" type="pres">
      <dgm:prSet presAssocID="{70A20718-31F9-480E-B02B-CBB49329FAD9}" presName="rootConnector" presStyleLbl="node2" presStyleIdx="2" presStyleCnt="5"/>
      <dgm:spPr/>
      <dgm:t>
        <a:bodyPr/>
        <a:lstStyle/>
        <a:p>
          <a:endParaRPr lang="en-US" altLang="ko-KR"/>
        </a:p>
      </dgm:t>
    </dgm:pt>
    <dgm:pt modelId="{620DC1B3-59D1-4A05-9B2A-DDAD9C4484A6}" type="pres">
      <dgm:prSet presAssocID="{70A20718-31F9-480E-B02B-CBB49329FAD9}" presName="hierChild4" presStyleCnt="0"/>
      <dgm:spPr/>
    </dgm:pt>
    <dgm:pt modelId="{F38C3B5F-213F-4372-B322-B386B71AC6B1}" type="pres">
      <dgm:prSet presAssocID="{D2E696A3-E4EB-495A-B9D8-80A239371675}" presName="Name37" presStyleLbl="parChTrans1D3" presStyleIdx="4" presStyleCnt="9"/>
      <dgm:spPr/>
      <dgm:t>
        <a:bodyPr/>
        <a:lstStyle/>
        <a:p>
          <a:endParaRPr lang="en-US" altLang="ko-KR"/>
        </a:p>
      </dgm:t>
    </dgm:pt>
    <dgm:pt modelId="{4EF71A16-BDC6-4458-9C59-A13917E87100}" type="pres">
      <dgm:prSet presAssocID="{7A04102F-180E-4F5D-827F-F3D3591BCCF0}" presName="hierRoot2" presStyleCnt="0">
        <dgm:presLayoutVars>
          <dgm:hierBranch val="init"/>
        </dgm:presLayoutVars>
      </dgm:prSet>
      <dgm:spPr/>
    </dgm:pt>
    <dgm:pt modelId="{8BD807E4-77D2-44D8-8F65-E63FD10C27A4}" type="pres">
      <dgm:prSet presAssocID="{7A04102F-180E-4F5D-827F-F3D3591BCCF0}" presName="rootComposite" presStyleCnt="0"/>
      <dgm:spPr/>
    </dgm:pt>
    <dgm:pt modelId="{92DE4DD8-639D-4B87-9D6F-0FD053F230BB}" type="pres">
      <dgm:prSet presAssocID="{7A04102F-180E-4F5D-827F-F3D3591BCCF0}" presName="rootText" presStyleLbl="node3" presStyleIdx="4" presStyleCnt="9" custScaleX="84321" custScaleY="162469">
        <dgm:presLayoutVars>
          <dgm:chPref val="3"/>
        </dgm:presLayoutVars>
      </dgm:prSet>
      <dgm:spPr/>
      <dgm:t>
        <a:bodyPr/>
        <a:lstStyle/>
        <a:p>
          <a:endParaRPr lang="en-US" altLang="ko-KR"/>
        </a:p>
      </dgm:t>
    </dgm:pt>
    <dgm:pt modelId="{1B3E8337-564A-44B9-9845-145A336EF4E9}" type="pres">
      <dgm:prSet presAssocID="{7A04102F-180E-4F5D-827F-F3D3591BCCF0}" presName="rootConnector" presStyleLbl="node3" presStyleIdx="4" presStyleCnt="9"/>
      <dgm:spPr/>
      <dgm:t>
        <a:bodyPr/>
        <a:lstStyle/>
        <a:p>
          <a:endParaRPr lang="en-US" altLang="ko-KR"/>
        </a:p>
      </dgm:t>
    </dgm:pt>
    <dgm:pt modelId="{C9DB318C-FDC5-49A5-85AA-A88974BBE4BD}" type="pres">
      <dgm:prSet presAssocID="{7A04102F-180E-4F5D-827F-F3D3591BCCF0}" presName="hierChild4" presStyleCnt="0"/>
      <dgm:spPr/>
    </dgm:pt>
    <dgm:pt modelId="{6BCB7B5D-2FE1-477E-AA11-71B034406843}" type="pres">
      <dgm:prSet presAssocID="{7A04102F-180E-4F5D-827F-F3D3591BCCF0}" presName="hierChild5" presStyleCnt="0"/>
      <dgm:spPr/>
    </dgm:pt>
    <dgm:pt modelId="{E564B735-700C-49E4-BA95-068D1D50B2CA}" type="pres">
      <dgm:prSet presAssocID="{70A20718-31F9-480E-B02B-CBB49329FAD9}" presName="hierChild5" presStyleCnt="0"/>
      <dgm:spPr/>
    </dgm:pt>
    <dgm:pt modelId="{76F66AE5-C21F-4A6D-A50D-FC5E305C90DD}" type="pres">
      <dgm:prSet presAssocID="{6C443BCE-1F78-4ED7-BD0C-F203B5E02D52}" presName="Name37" presStyleLbl="parChTrans1D2" presStyleIdx="3" presStyleCnt="5"/>
      <dgm:spPr/>
      <dgm:t>
        <a:bodyPr/>
        <a:lstStyle/>
        <a:p>
          <a:endParaRPr lang="en-US" altLang="ko-KR"/>
        </a:p>
      </dgm:t>
    </dgm:pt>
    <dgm:pt modelId="{831CE1E3-8154-4CFD-9ADD-717DC36CC913}" type="pres">
      <dgm:prSet presAssocID="{E30E7FAD-3B3D-4BA2-ACEC-CBAD90B07472}" presName="hierRoot2" presStyleCnt="0">
        <dgm:presLayoutVars>
          <dgm:hierBranch val="init"/>
        </dgm:presLayoutVars>
      </dgm:prSet>
      <dgm:spPr/>
    </dgm:pt>
    <dgm:pt modelId="{3EA6692A-B149-43CD-92E6-600D94D72693}" type="pres">
      <dgm:prSet presAssocID="{E30E7FAD-3B3D-4BA2-ACEC-CBAD90B07472}" presName="rootComposite" presStyleCnt="0"/>
      <dgm:spPr/>
    </dgm:pt>
    <dgm:pt modelId="{5A05EA8C-7E49-4918-9DAF-19871C913D5F}" type="pres">
      <dgm:prSet presAssocID="{E30E7FAD-3B3D-4BA2-ACEC-CBAD90B07472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en-US" altLang="ko-KR"/>
        </a:p>
      </dgm:t>
    </dgm:pt>
    <dgm:pt modelId="{4822FEAB-23FD-417D-83E5-D2B75E66A3E9}" type="pres">
      <dgm:prSet presAssocID="{E30E7FAD-3B3D-4BA2-ACEC-CBAD90B07472}" presName="rootConnector" presStyleLbl="node2" presStyleIdx="3" presStyleCnt="5"/>
      <dgm:spPr/>
      <dgm:t>
        <a:bodyPr/>
        <a:lstStyle/>
        <a:p>
          <a:endParaRPr lang="en-US" altLang="ko-KR"/>
        </a:p>
      </dgm:t>
    </dgm:pt>
    <dgm:pt modelId="{A9953CA5-CC22-4290-A352-D02CDD2005BD}" type="pres">
      <dgm:prSet presAssocID="{E30E7FAD-3B3D-4BA2-ACEC-CBAD90B07472}" presName="hierChild4" presStyleCnt="0"/>
      <dgm:spPr/>
    </dgm:pt>
    <dgm:pt modelId="{4CCBC8AB-5C79-41FA-AAA3-08345B749B29}" type="pres">
      <dgm:prSet presAssocID="{5B703654-6399-4602-A527-DBAEA653B3A8}" presName="Name37" presStyleLbl="parChTrans1D3" presStyleIdx="5" presStyleCnt="9"/>
      <dgm:spPr/>
      <dgm:t>
        <a:bodyPr/>
        <a:lstStyle/>
        <a:p>
          <a:endParaRPr lang="en-US" altLang="ko-KR"/>
        </a:p>
      </dgm:t>
    </dgm:pt>
    <dgm:pt modelId="{DB7D157F-779D-40AB-B18B-66FB4BF9DA07}" type="pres">
      <dgm:prSet presAssocID="{0943B030-DB31-4EBE-BD65-DA09E6116EFC}" presName="hierRoot2" presStyleCnt="0">
        <dgm:presLayoutVars>
          <dgm:hierBranch val="init"/>
        </dgm:presLayoutVars>
      </dgm:prSet>
      <dgm:spPr/>
    </dgm:pt>
    <dgm:pt modelId="{F7E88DA0-F273-4863-94D9-D8B1F6BA7E05}" type="pres">
      <dgm:prSet presAssocID="{0943B030-DB31-4EBE-BD65-DA09E6116EFC}" presName="rootComposite" presStyleCnt="0"/>
      <dgm:spPr/>
    </dgm:pt>
    <dgm:pt modelId="{3D9D5767-FD24-48D0-A26E-7DA5E69A41F6}" type="pres">
      <dgm:prSet presAssocID="{0943B030-DB31-4EBE-BD65-DA09E6116EFC}" presName="rootText" presStyleLbl="node3" presStyleIdx="5" presStyleCnt="9" custScaleX="81784" custScaleY="124523">
        <dgm:presLayoutVars>
          <dgm:chPref val="3"/>
        </dgm:presLayoutVars>
      </dgm:prSet>
      <dgm:spPr/>
      <dgm:t>
        <a:bodyPr/>
        <a:lstStyle/>
        <a:p>
          <a:endParaRPr lang="en-US" altLang="ko-KR"/>
        </a:p>
      </dgm:t>
    </dgm:pt>
    <dgm:pt modelId="{810216C1-C754-4323-8771-BAA28D52F88F}" type="pres">
      <dgm:prSet presAssocID="{0943B030-DB31-4EBE-BD65-DA09E6116EFC}" presName="rootConnector" presStyleLbl="node3" presStyleIdx="5" presStyleCnt="9"/>
      <dgm:spPr/>
      <dgm:t>
        <a:bodyPr/>
        <a:lstStyle/>
        <a:p>
          <a:endParaRPr lang="en-US" altLang="ko-KR"/>
        </a:p>
      </dgm:t>
    </dgm:pt>
    <dgm:pt modelId="{2FC06274-62C4-4CE2-9B8C-CE62B117CF3A}" type="pres">
      <dgm:prSet presAssocID="{0943B030-DB31-4EBE-BD65-DA09E6116EFC}" presName="hierChild4" presStyleCnt="0"/>
      <dgm:spPr/>
    </dgm:pt>
    <dgm:pt modelId="{1A8FEC1A-96CC-4B18-929A-6FCDC1202C36}" type="pres">
      <dgm:prSet presAssocID="{0943B030-DB31-4EBE-BD65-DA09E6116EFC}" presName="hierChild5" presStyleCnt="0"/>
      <dgm:spPr/>
    </dgm:pt>
    <dgm:pt modelId="{52959722-F772-477D-B176-246ABE5B4F25}" type="pres">
      <dgm:prSet presAssocID="{E30E7FAD-3B3D-4BA2-ACEC-CBAD90B07472}" presName="hierChild5" presStyleCnt="0"/>
      <dgm:spPr/>
    </dgm:pt>
    <dgm:pt modelId="{6CB56C8C-1EC2-4FE2-BF8E-1ADA30AFD397}" type="pres">
      <dgm:prSet presAssocID="{2E7130D6-274D-4883-98DF-9897046B5E8D}" presName="Name37" presStyleLbl="parChTrans1D2" presStyleIdx="4" presStyleCnt="5"/>
      <dgm:spPr/>
      <dgm:t>
        <a:bodyPr/>
        <a:lstStyle/>
        <a:p>
          <a:endParaRPr lang="en-US" altLang="ko-KR"/>
        </a:p>
      </dgm:t>
    </dgm:pt>
    <dgm:pt modelId="{B0A2CC53-6A35-4A52-BF86-89F868774FA6}" type="pres">
      <dgm:prSet presAssocID="{39BF84FD-6163-468D-8B4B-5447C384F942}" presName="hierRoot2" presStyleCnt="0">
        <dgm:presLayoutVars>
          <dgm:hierBranch val="init"/>
        </dgm:presLayoutVars>
      </dgm:prSet>
      <dgm:spPr/>
    </dgm:pt>
    <dgm:pt modelId="{881EC4A1-8A38-4CAC-BF93-97CDC53AA83A}" type="pres">
      <dgm:prSet presAssocID="{39BF84FD-6163-468D-8B4B-5447C384F942}" presName="rootComposite" presStyleCnt="0"/>
      <dgm:spPr/>
    </dgm:pt>
    <dgm:pt modelId="{F44C01DD-51BC-4BE5-9077-4DD23161FA7B}" type="pres">
      <dgm:prSet presAssocID="{39BF84FD-6163-468D-8B4B-5447C384F942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en-US" altLang="ko-KR"/>
        </a:p>
      </dgm:t>
    </dgm:pt>
    <dgm:pt modelId="{3F2D6574-0899-457B-83FA-EC1E46F90B43}" type="pres">
      <dgm:prSet presAssocID="{39BF84FD-6163-468D-8B4B-5447C384F942}" presName="rootConnector" presStyleLbl="node2" presStyleIdx="4" presStyleCnt="5"/>
      <dgm:spPr/>
      <dgm:t>
        <a:bodyPr/>
        <a:lstStyle/>
        <a:p>
          <a:endParaRPr lang="en-US" altLang="ko-KR"/>
        </a:p>
      </dgm:t>
    </dgm:pt>
    <dgm:pt modelId="{080B7C1F-1085-4443-8441-362394D2CC48}" type="pres">
      <dgm:prSet presAssocID="{39BF84FD-6163-468D-8B4B-5447C384F942}" presName="hierChild4" presStyleCnt="0"/>
      <dgm:spPr/>
    </dgm:pt>
    <dgm:pt modelId="{7D4ADF67-D54D-43DA-9567-0689A891CCD4}" type="pres">
      <dgm:prSet presAssocID="{5C24C194-BF85-477D-8204-B82C5A1D355E}" presName="Name37" presStyleLbl="parChTrans1D3" presStyleIdx="6" presStyleCnt="9"/>
      <dgm:spPr/>
      <dgm:t>
        <a:bodyPr/>
        <a:lstStyle/>
        <a:p>
          <a:endParaRPr lang="en-US" altLang="ko-KR"/>
        </a:p>
      </dgm:t>
    </dgm:pt>
    <dgm:pt modelId="{AD6B6707-FCEA-426D-BAF8-A1E5F4B1E6C2}" type="pres">
      <dgm:prSet presAssocID="{56C9C904-3394-4638-99FA-CD8740898D92}" presName="hierRoot2" presStyleCnt="0">
        <dgm:presLayoutVars>
          <dgm:hierBranch val="init"/>
        </dgm:presLayoutVars>
      </dgm:prSet>
      <dgm:spPr/>
    </dgm:pt>
    <dgm:pt modelId="{F70DF5A1-E82C-4B2C-B869-1F6CCFDAA2D2}" type="pres">
      <dgm:prSet presAssocID="{56C9C904-3394-4638-99FA-CD8740898D92}" presName="rootComposite" presStyleCnt="0"/>
      <dgm:spPr/>
    </dgm:pt>
    <dgm:pt modelId="{43FABF9D-127A-43C3-BA14-023B2308A86A}" type="pres">
      <dgm:prSet presAssocID="{56C9C904-3394-4638-99FA-CD8740898D92}" presName="rootText" presStyleLbl="node3" presStyleIdx="6" presStyleCnt="9">
        <dgm:presLayoutVars>
          <dgm:chPref val="3"/>
        </dgm:presLayoutVars>
      </dgm:prSet>
      <dgm:spPr/>
      <dgm:t>
        <a:bodyPr/>
        <a:lstStyle/>
        <a:p>
          <a:endParaRPr lang="en-US" altLang="ko-KR"/>
        </a:p>
      </dgm:t>
    </dgm:pt>
    <dgm:pt modelId="{31D80F0C-2148-4DC4-AABB-EFE4513C75E5}" type="pres">
      <dgm:prSet presAssocID="{56C9C904-3394-4638-99FA-CD8740898D92}" presName="rootConnector" presStyleLbl="node3" presStyleIdx="6" presStyleCnt="9"/>
      <dgm:spPr/>
      <dgm:t>
        <a:bodyPr/>
        <a:lstStyle/>
        <a:p>
          <a:endParaRPr lang="en-US" altLang="ko-KR"/>
        </a:p>
      </dgm:t>
    </dgm:pt>
    <dgm:pt modelId="{5E8DB05B-1A4C-4264-ADBE-6614CA0BBD95}" type="pres">
      <dgm:prSet presAssocID="{56C9C904-3394-4638-99FA-CD8740898D92}" presName="hierChild4" presStyleCnt="0"/>
      <dgm:spPr/>
    </dgm:pt>
    <dgm:pt modelId="{4C44EFBD-842A-41F0-8892-4B0C435B0DD2}" type="pres">
      <dgm:prSet presAssocID="{56C9C904-3394-4638-99FA-CD8740898D92}" presName="hierChild5" presStyleCnt="0"/>
      <dgm:spPr/>
    </dgm:pt>
    <dgm:pt modelId="{7BE59BC5-C50A-4BA3-ABCF-DD305A44DFF7}" type="pres">
      <dgm:prSet presAssocID="{EF177FA0-D1D2-484D-A8CE-80C551002BF7}" presName="Name37" presStyleLbl="parChTrans1D3" presStyleIdx="7" presStyleCnt="9"/>
      <dgm:spPr/>
      <dgm:t>
        <a:bodyPr/>
        <a:lstStyle/>
        <a:p>
          <a:endParaRPr lang="en-US" altLang="ko-KR"/>
        </a:p>
      </dgm:t>
    </dgm:pt>
    <dgm:pt modelId="{8456E393-EFCC-42C0-8805-8ED21A6047F1}" type="pres">
      <dgm:prSet presAssocID="{1BAFEF4A-09A1-444C-8CE3-EF91DD98F109}" presName="hierRoot2" presStyleCnt="0">
        <dgm:presLayoutVars>
          <dgm:hierBranch val="init"/>
        </dgm:presLayoutVars>
      </dgm:prSet>
      <dgm:spPr/>
    </dgm:pt>
    <dgm:pt modelId="{AF81CD81-A0F3-4AE8-8FC8-DC28CFF11835}" type="pres">
      <dgm:prSet presAssocID="{1BAFEF4A-09A1-444C-8CE3-EF91DD98F109}" presName="rootComposite" presStyleCnt="0"/>
      <dgm:spPr/>
    </dgm:pt>
    <dgm:pt modelId="{624641E5-A4AA-4045-82FD-AA1B7BE9A36A}" type="pres">
      <dgm:prSet presAssocID="{1BAFEF4A-09A1-444C-8CE3-EF91DD98F109}" presName="rootText" presStyleLbl="node3" presStyleIdx="7" presStyleCnt="9">
        <dgm:presLayoutVars>
          <dgm:chPref val="3"/>
        </dgm:presLayoutVars>
      </dgm:prSet>
      <dgm:spPr/>
      <dgm:t>
        <a:bodyPr/>
        <a:lstStyle/>
        <a:p>
          <a:endParaRPr lang="en-US" altLang="ko-KR"/>
        </a:p>
      </dgm:t>
    </dgm:pt>
    <dgm:pt modelId="{96EC3264-0174-44E0-9259-AB2A095BFAC0}" type="pres">
      <dgm:prSet presAssocID="{1BAFEF4A-09A1-444C-8CE3-EF91DD98F109}" presName="rootConnector" presStyleLbl="node3" presStyleIdx="7" presStyleCnt="9"/>
      <dgm:spPr/>
      <dgm:t>
        <a:bodyPr/>
        <a:lstStyle/>
        <a:p>
          <a:endParaRPr lang="en-US" altLang="ko-KR"/>
        </a:p>
      </dgm:t>
    </dgm:pt>
    <dgm:pt modelId="{C012EFE2-AA35-446A-B63A-5A16A7A01072}" type="pres">
      <dgm:prSet presAssocID="{1BAFEF4A-09A1-444C-8CE3-EF91DD98F109}" presName="hierChild4" presStyleCnt="0"/>
      <dgm:spPr/>
    </dgm:pt>
    <dgm:pt modelId="{D516F293-FC0A-4461-8F9A-C1EF16BF2BFB}" type="pres">
      <dgm:prSet presAssocID="{1BAFEF4A-09A1-444C-8CE3-EF91DD98F109}" presName="hierChild5" presStyleCnt="0"/>
      <dgm:spPr/>
    </dgm:pt>
    <dgm:pt modelId="{C9747CA4-7F0D-4864-B6C3-0BD62ACA8948}" type="pres">
      <dgm:prSet presAssocID="{C86A5569-B94D-467C-953E-3D50EA6A25B4}" presName="Name37" presStyleLbl="parChTrans1D3" presStyleIdx="8" presStyleCnt="9"/>
      <dgm:spPr/>
      <dgm:t>
        <a:bodyPr/>
        <a:lstStyle/>
        <a:p>
          <a:endParaRPr lang="en-US" altLang="ko-KR"/>
        </a:p>
      </dgm:t>
    </dgm:pt>
    <dgm:pt modelId="{AA849920-4EE6-483E-8CD7-81859B3C0C26}" type="pres">
      <dgm:prSet presAssocID="{FEBA50EA-FB20-4C19-9C92-3C8DCD591BA9}" presName="hierRoot2" presStyleCnt="0">
        <dgm:presLayoutVars>
          <dgm:hierBranch val="init"/>
        </dgm:presLayoutVars>
      </dgm:prSet>
      <dgm:spPr/>
    </dgm:pt>
    <dgm:pt modelId="{B3FD8224-93A4-4F1E-8F35-DD9254C19985}" type="pres">
      <dgm:prSet presAssocID="{FEBA50EA-FB20-4C19-9C92-3C8DCD591BA9}" presName="rootComposite" presStyleCnt="0"/>
      <dgm:spPr/>
    </dgm:pt>
    <dgm:pt modelId="{8836F3C3-BE09-463C-A06B-0D0E60EC9324}" type="pres">
      <dgm:prSet presAssocID="{FEBA50EA-FB20-4C19-9C92-3C8DCD591BA9}" presName="rootText" presStyleLbl="node3" presStyleIdx="8" presStyleCnt="9">
        <dgm:presLayoutVars>
          <dgm:chPref val="3"/>
        </dgm:presLayoutVars>
      </dgm:prSet>
      <dgm:spPr/>
      <dgm:t>
        <a:bodyPr/>
        <a:lstStyle/>
        <a:p>
          <a:endParaRPr lang="en-US" altLang="ko-KR"/>
        </a:p>
      </dgm:t>
    </dgm:pt>
    <dgm:pt modelId="{4E6C8F31-DC7C-47E7-8024-7E9E2D27B5B8}" type="pres">
      <dgm:prSet presAssocID="{FEBA50EA-FB20-4C19-9C92-3C8DCD591BA9}" presName="rootConnector" presStyleLbl="node3" presStyleIdx="8" presStyleCnt="9"/>
      <dgm:spPr/>
      <dgm:t>
        <a:bodyPr/>
        <a:lstStyle/>
        <a:p>
          <a:endParaRPr lang="en-US" altLang="ko-KR"/>
        </a:p>
      </dgm:t>
    </dgm:pt>
    <dgm:pt modelId="{D1547B64-1D45-468D-A452-F190C3CA40D6}" type="pres">
      <dgm:prSet presAssocID="{FEBA50EA-FB20-4C19-9C92-3C8DCD591BA9}" presName="hierChild4" presStyleCnt="0"/>
      <dgm:spPr/>
    </dgm:pt>
    <dgm:pt modelId="{6E805E0C-9C9A-4401-8DB1-7D3E3289E4E8}" type="pres">
      <dgm:prSet presAssocID="{FEBA50EA-FB20-4C19-9C92-3C8DCD591BA9}" presName="hierChild5" presStyleCnt="0"/>
      <dgm:spPr/>
    </dgm:pt>
    <dgm:pt modelId="{50D1775E-D06D-470A-AA47-EF53AFE03259}" type="pres">
      <dgm:prSet presAssocID="{39BF84FD-6163-468D-8B4B-5447C384F942}" presName="hierChild5" presStyleCnt="0"/>
      <dgm:spPr/>
    </dgm:pt>
    <dgm:pt modelId="{64019D29-8631-428F-AE2B-900E6C42C74F}" type="pres">
      <dgm:prSet presAssocID="{F167B281-34F4-41C2-AF74-FC54B0C1DDD8}" presName="hierChild3" presStyleCnt="0"/>
      <dgm:spPr/>
    </dgm:pt>
  </dgm:ptLst>
  <dgm:cxnLst>
    <dgm:cxn modelId="{A8FD0362-23B1-4453-BBF3-CA4D9CBCF31A}" srcId="{39BF84FD-6163-468D-8B4B-5447C384F942}" destId="{56C9C904-3394-4638-99FA-CD8740898D92}" srcOrd="0" destOrd="0" parTransId="{5C24C194-BF85-477D-8204-B82C5A1D355E}" sibTransId="{32A9C452-B821-482C-B8B7-95FAA7336913}"/>
    <dgm:cxn modelId="{48C4EF72-DBDB-4EF1-93FD-4F01F8A44815}" type="presOf" srcId="{1FA9A322-7ADE-4278-AC86-48F0635AF6FB}" destId="{E7C4B31E-EDCD-4CA4-A38D-C342515EC5D2}" srcOrd="0" destOrd="0" presId="urn:microsoft.com/office/officeart/2005/8/layout/orgChart1"/>
    <dgm:cxn modelId="{BEB4C863-E3D4-478D-A831-AE3E28B24647}" type="presOf" srcId="{F167B281-34F4-41C2-AF74-FC54B0C1DDD8}" destId="{0F1E176F-B1E3-4C85-8BD7-712253D6A565}" srcOrd="0" destOrd="0" presId="urn:microsoft.com/office/officeart/2005/8/layout/orgChart1"/>
    <dgm:cxn modelId="{23C79E71-D325-47EA-BB9B-0ACBDF9B81FE}" type="presOf" srcId="{27002033-2A63-4CDE-994E-0909D072028E}" destId="{4DF3D514-DD31-4680-A8A4-2A51A152110F}" srcOrd="0" destOrd="0" presId="urn:microsoft.com/office/officeart/2005/8/layout/orgChart1"/>
    <dgm:cxn modelId="{16316FD7-3E7D-4B11-9A2B-3163F95480EC}" srcId="{39BF84FD-6163-468D-8B4B-5447C384F942}" destId="{1BAFEF4A-09A1-444C-8CE3-EF91DD98F109}" srcOrd="1" destOrd="0" parTransId="{EF177FA0-D1D2-484D-A8CE-80C551002BF7}" sibTransId="{3D3AB3B7-3310-4051-91A3-7CD41F199188}"/>
    <dgm:cxn modelId="{5C38FC37-1DA8-4CFC-8714-3E733387A50D}" type="presOf" srcId="{A0E43E12-E787-450F-80AE-0C0F40AC202E}" destId="{61DBAF61-A671-41EA-8202-0E9ECCDEBFA0}" srcOrd="0" destOrd="0" presId="urn:microsoft.com/office/officeart/2005/8/layout/orgChart1"/>
    <dgm:cxn modelId="{4843599E-3C26-4938-AA5E-B3D420D8080F}" type="presOf" srcId="{BBE1BB49-9EAA-4C69-98D0-21BB15A848B4}" destId="{519B7ACA-3C6E-478A-AB07-CF801FBB1CBF}" srcOrd="1" destOrd="0" presId="urn:microsoft.com/office/officeart/2005/8/layout/orgChart1"/>
    <dgm:cxn modelId="{B61E9F46-D702-4C03-B37A-41DD6129E192}" type="presOf" srcId="{CA6D2FF1-CA61-463A-91DA-7C82F5DA276F}" destId="{5D916D3E-DF3E-49D2-877E-314B7EE4E915}" srcOrd="0" destOrd="0" presId="urn:microsoft.com/office/officeart/2005/8/layout/orgChart1"/>
    <dgm:cxn modelId="{251D0C11-9136-42B7-B616-06ED6E1C1BA7}" type="presOf" srcId="{F167B281-34F4-41C2-AF74-FC54B0C1DDD8}" destId="{F464D4A4-B87D-4A57-BFD0-13FF4D39F68F}" srcOrd="1" destOrd="0" presId="urn:microsoft.com/office/officeart/2005/8/layout/orgChart1"/>
    <dgm:cxn modelId="{FD321C33-3EA8-4D38-B1E3-86D651372758}" type="presOf" srcId="{70A20718-31F9-480E-B02B-CBB49329FAD9}" destId="{783937FF-1AB5-47B2-B90F-419F2B37136B}" srcOrd="1" destOrd="0" presId="urn:microsoft.com/office/officeart/2005/8/layout/orgChart1"/>
    <dgm:cxn modelId="{FB4745DC-B753-4159-AAC1-3DF725B7F632}" srcId="{E30E7FAD-3B3D-4BA2-ACEC-CBAD90B07472}" destId="{0943B030-DB31-4EBE-BD65-DA09E6116EFC}" srcOrd="0" destOrd="0" parTransId="{5B703654-6399-4602-A527-DBAEA653B3A8}" sibTransId="{E1F7A4B1-DBD7-4293-887D-4E9EB853DE70}"/>
    <dgm:cxn modelId="{80E2F3F3-621F-4544-8584-23D292A884E8}" srcId="{262174B5-1563-4B6D-BD85-ACBD4358D04A}" destId="{9102D040-4003-4B6E-9872-907DAF206549}" srcOrd="0" destOrd="0" parTransId="{1FA9A322-7ADE-4278-AC86-48F0635AF6FB}" sibTransId="{17D14325-E591-4A8F-802B-052B20D88CDE}"/>
    <dgm:cxn modelId="{2429AEAE-B36C-4364-B470-90E957006A62}" type="presOf" srcId="{0943B030-DB31-4EBE-BD65-DA09E6116EFC}" destId="{810216C1-C754-4323-8771-BAA28D52F88F}" srcOrd="1" destOrd="0" presId="urn:microsoft.com/office/officeart/2005/8/layout/orgChart1"/>
    <dgm:cxn modelId="{3B1E56E3-A7E5-4951-BF6A-A501CAAD75FB}" type="presOf" srcId="{66B5D404-F9EC-422E-8DF3-6194302E860A}" destId="{41ABD101-A8A9-4013-AAA9-04686DFF35EA}" srcOrd="0" destOrd="0" presId="urn:microsoft.com/office/officeart/2005/8/layout/orgChart1"/>
    <dgm:cxn modelId="{151EAB35-839D-43EE-8911-B0D45171C2C2}" type="presOf" srcId="{1BAFEF4A-09A1-444C-8CE3-EF91DD98F109}" destId="{624641E5-A4AA-4045-82FD-AA1B7BE9A36A}" srcOrd="0" destOrd="0" presId="urn:microsoft.com/office/officeart/2005/8/layout/orgChart1"/>
    <dgm:cxn modelId="{475B6CEC-5636-4FE1-A8B1-D9B930C2C411}" type="presOf" srcId="{3EB3DBFB-D16E-4CAE-923B-1C035B858564}" destId="{FE7F4721-1BE3-4D22-9184-84853A58383D}" srcOrd="0" destOrd="0" presId="urn:microsoft.com/office/officeart/2005/8/layout/orgChart1"/>
    <dgm:cxn modelId="{10A10168-D7EF-488C-A93E-ECC83477FBF3}" type="presOf" srcId="{262174B5-1563-4B6D-BD85-ACBD4358D04A}" destId="{CEEDDD74-EE08-40BB-A5EC-E6410C2D2A1D}" srcOrd="1" destOrd="0" presId="urn:microsoft.com/office/officeart/2005/8/layout/orgChart1"/>
    <dgm:cxn modelId="{8740A30A-282E-41A2-B8BB-659D347A1DC5}" type="presOf" srcId="{E30E7FAD-3B3D-4BA2-ACEC-CBAD90B07472}" destId="{5A05EA8C-7E49-4918-9DAF-19871C913D5F}" srcOrd="0" destOrd="0" presId="urn:microsoft.com/office/officeart/2005/8/layout/orgChart1"/>
    <dgm:cxn modelId="{025DE257-C22A-4834-9D94-700FE996F062}" type="presOf" srcId="{6C443BCE-1F78-4ED7-BD0C-F203B5E02D52}" destId="{76F66AE5-C21F-4A6D-A50D-FC5E305C90DD}" srcOrd="0" destOrd="0" presId="urn:microsoft.com/office/officeart/2005/8/layout/orgChart1"/>
    <dgm:cxn modelId="{CF1D2BAA-C596-475D-9978-AD3F988C667C}" type="presOf" srcId="{5B703654-6399-4602-A527-DBAEA653B3A8}" destId="{4CCBC8AB-5C79-41FA-AAA3-08345B749B29}" srcOrd="0" destOrd="0" presId="urn:microsoft.com/office/officeart/2005/8/layout/orgChart1"/>
    <dgm:cxn modelId="{CC46C1B7-3CF3-4DD9-A032-4C68864D6138}" type="presOf" srcId="{FEBA50EA-FB20-4C19-9C92-3C8DCD591BA9}" destId="{8836F3C3-BE09-463C-A06B-0D0E60EC9324}" srcOrd="0" destOrd="0" presId="urn:microsoft.com/office/officeart/2005/8/layout/orgChart1"/>
    <dgm:cxn modelId="{75933232-7947-499B-A95A-A4677AFE465D}" type="presOf" srcId="{262174B5-1563-4B6D-BD85-ACBD4358D04A}" destId="{07950298-8F30-412B-A1C9-2AB40D55DFC3}" srcOrd="0" destOrd="0" presId="urn:microsoft.com/office/officeart/2005/8/layout/orgChart1"/>
    <dgm:cxn modelId="{9DF6CE82-3948-4FCF-AEF5-2EB3F117FBB7}" type="presOf" srcId="{7A04102F-180E-4F5D-827F-F3D3591BCCF0}" destId="{1B3E8337-564A-44B9-9845-145A336EF4E9}" srcOrd="1" destOrd="0" presId="urn:microsoft.com/office/officeart/2005/8/layout/orgChart1"/>
    <dgm:cxn modelId="{576E65D1-477E-43A3-B8E2-C23BE7756F78}" type="presOf" srcId="{E30E7FAD-3B3D-4BA2-ACEC-CBAD90B07472}" destId="{4822FEAB-23FD-417D-83E5-D2B75E66A3E9}" srcOrd="1" destOrd="0" presId="urn:microsoft.com/office/officeart/2005/8/layout/orgChart1"/>
    <dgm:cxn modelId="{DD267074-1825-481E-AEBF-550356C29DEC}" type="presOf" srcId="{BBE1BB49-9EAA-4C69-98D0-21BB15A848B4}" destId="{C5A288B8-8BE5-42AC-AECA-7708D3FCAA6F}" srcOrd="0" destOrd="0" presId="urn:microsoft.com/office/officeart/2005/8/layout/orgChart1"/>
    <dgm:cxn modelId="{DE2420DA-EF1C-4E36-BE5B-EF2B20C5BF7B}" type="presOf" srcId="{1BAFEF4A-09A1-444C-8CE3-EF91DD98F109}" destId="{96EC3264-0174-44E0-9259-AB2A095BFAC0}" srcOrd="1" destOrd="0" presId="urn:microsoft.com/office/officeart/2005/8/layout/orgChart1"/>
    <dgm:cxn modelId="{658425C8-D864-44A1-8087-F965227DB1FE}" type="presOf" srcId="{7A04102F-180E-4F5D-827F-F3D3591BCCF0}" destId="{92DE4DD8-639D-4B87-9D6F-0FD053F230BB}" srcOrd="0" destOrd="0" presId="urn:microsoft.com/office/officeart/2005/8/layout/orgChart1"/>
    <dgm:cxn modelId="{C9389373-ED28-4959-9BD3-57F173BA95CA}" srcId="{CA6D2FF1-CA61-463A-91DA-7C82F5DA276F}" destId="{8E732254-A682-4C1A-A26B-150B40F058D3}" srcOrd="0" destOrd="0" parTransId="{A0E43E12-E787-450F-80AE-0C0F40AC202E}" sibTransId="{2D7E380F-51A1-4F15-BAC4-F23B9BB75EBD}"/>
    <dgm:cxn modelId="{D0AE721D-5E5C-48C3-B5B8-B2C5C4F91BF4}" type="presOf" srcId="{5C24C194-BF85-477D-8204-B82C5A1D355E}" destId="{7D4ADF67-D54D-43DA-9567-0689A891CCD4}" srcOrd="0" destOrd="0" presId="urn:microsoft.com/office/officeart/2005/8/layout/orgChart1"/>
    <dgm:cxn modelId="{4B21FB9E-F608-4E9C-906E-37D16217AE52}" type="presOf" srcId="{39BF84FD-6163-468D-8B4B-5447C384F942}" destId="{3F2D6574-0899-457B-83FA-EC1E46F90B43}" srcOrd="1" destOrd="0" presId="urn:microsoft.com/office/officeart/2005/8/layout/orgChart1"/>
    <dgm:cxn modelId="{5C9623A1-445F-4139-81DA-E724244BC6F0}" type="presOf" srcId="{C86A5569-B94D-467C-953E-3D50EA6A25B4}" destId="{C9747CA4-7F0D-4864-B6C3-0BD62ACA8948}" srcOrd="0" destOrd="0" presId="urn:microsoft.com/office/officeart/2005/8/layout/orgChart1"/>
    <dgm:cxn modelId="{D58D26B9-98CD-4C8F-B945-D19A996EF487}" type="presOf" srcId="{D2E696A3-E4EB-495A-B9D8-80A239371675}" destId="{F38C3B5F-213F-4372-B322-B386B71AC6B1}" srcOrd="0" destOrd="0" presId="urn:microsoft.com/office/officeart/2005/8/layout/orgChart1"/>
    <dgm:cxn modelId="{06E14B9F-1B10-4AE8-95AA-679F3C08FD54}" type="presOf" srcId="{9102D040-4003-4B6E-9872-907DAF206549}" destId="{797F70B9-8678-49C7-91E6-5C6434326109}" srcOrd="0" destOrd="0" presId="urn:microsoft.com/office/officeart/2005/8/layout/orgChart1"/>
    <dgm:cxn modelId="{AB87CF79-2DDC-4462-A35D-5EB57DB6040B}" srcId="{F167B281-34F4-41C2-AF74-FC54B0C1DDD8}" destId="{CA6D2FF1-CA61-463A-91DA-7C82F5DA276F}" srcOrd="1" destOrd="0" parTransId="{A9585BC4-159A-4C30-BFBF-68A415231B60}" sibTransId="{5ED1EBB1-6932-49EB-928F-B962D3CB00EB}"/>
    <dgm:cxn modelId="{23AC39B2-DAAD-4DAE-8E94-E43F65A69E46}" srcId="{70A20718-31F9-480E-B02B-CBB49329FAD9}" destId="{7A04102F-180E-4F5D-827F-F3D3591BCCF0}" srcOrd="0" destOrd="0" parTransId="{D2E696A3-E4EB-495A-B9D8-80A239371675}" sibTransId="{6BD7A60F-ACFD-48F0-B945-F919BCEE02B9}"/>
    <dgm:cxn modelId="{7BED100E-EAF9-42BB-97D2-5134B18813F4}" srcId="{F167B281-34F4-41C2-AF74-FC54B0C1DDD8}" destId="{E30E7FAD-3B3D-4BA2-ACEC-CBAD90B07472}" srcOrd="3" destOrd="0" parTransId="{6C443BCE-1F78-4ED7-BD0C-F203B5E02D52}" sibTransId="{D0999DE6-71ED-49F8-AA96-A7AE6C30E8ED}"/>
    <dgm:cxn modelId="{2E7CD030-1F1E-49E5-8C2A-1500EA9B1BEB}" type="presOf" srcId="{EF177FA0-D1D2-484D-A8CE-80C551002BF7}" destId="{7BE59BC5-C50A-4BA3-ABCF-DD305A44DFF7}" srcOrd="0" destOrd="0" presId="urn:microsoft.com/office/officeart/2005/8/layout/orgChart1"/>
    <dgm:cxn modelId="{CF9D937C-C129-4349-8CF4-625D0E09660E}" type="presOf" srcId="{9102D040-4003-4B6E-9872-907DAF206549}" destId="{619E02AE-B9ED-4EAD-B854-3A349E073BB2}" srcOrd="1" destOrd="0" presId="urn:microsoft.com/office/officeart/2005/8/layout/orgChart1"/>
    <dgm:cxn modelId="{7A02803B-FAC7-4533-A7C8-119B5B4B8EAC}" type="presOf" srcId="{70A20718-31F9-480E-B02B-CBB49329FAD9}" destId="{DAE4BACC-E53D-478C-B685-5DCB4E682517}" srcOrd="0" destOrd="0" presId="urn:microsoft.com/office/officeart/2005/8/layout/orgChart1"/>
    <dgm:cxn modelId="{1FFFBE68-3A55-4CA8-B5B2-4DE6992EFCBF}" type="presOf" srcId="{FEBA50EA-FB20-4C19-9C92-3C8DCD591BA9}" destId="{4E6C8F31-DC7C-47E7-8024-7E9E2D27B5B8}" srcOrd="1" destOrd="0" presId="urn:microsoft.com/office/officeart/2005/8/layout/orgChart1"/>
    <dgm:cxn modelId="{D486CADE-0B0B-4664-8CD6-5932191FC4FB}" type="presOf" srcId="{8E732254-A682-4C1A-A26B-150B40F058D3}" destId="{29BB9FFC-3E59-40E1-B990-BCCB68F24FBF}" srcOrd="1" destOrd="0" presId="urn:microsoft.com/office/officeart/2005/8/layout/orgChart1"/>
    <dgm:cxn modelId="{4521DEEE-AC18-4532-8D81-26AE489BF84D}" srcId="{CA6D2FF1-CA61-463A-91DA-7C82F5DA276F}" destId="{BBE1BB49-9EAA-4C69-98D0-21BB15A848B4}" srcOrd="1" destOrd="0" parTransId="{32ECAE55-9B6A-469A-AFF1-7268118A0C71}" sibTransId="{1A6917B5-73A9-4B0D-9488-F77067E53EC0}"/>
    <dgm:cxn modelId="{29E4131E-5154-472A-92D3-50E0FA5E0E83}" type="presOf" srcId="{56C9C904-3394-4638-99FA-CD8740898D92}" destId="{31D80F0C-2148-4DC4-AABB-EFE4513C75E5}" srcOrd="1" destOrd="0" presId="urn:microsoft.com/office/officeart/2005/8/layout/orgChart1"/>
    <dgm:cxn modelId="{3F8C46DA-B8B3-4BE0-A537-05E72140AE32}" type="presOf" srcId="{39BF84FD-6163-468D-8B4B-5447C384F942}" destId="{F44C01DD-51BC-4BE5-9077-4DD23161FA7B}" srcOrd="0" destOrd="0" presId="urn:microsoft.com/office/officeart/2005/8/layout/orgChart1"/>
    <dgm:cxn modelId="{1606978F-8759-431F-B287-CE5418A9EC8B}" type="presOf" srcId="{56C9C904-3394-4638-99FA-CD8740898D92}" destId="{43FABF9D-127A-43C3-BA14-023B2308A86A}" srcOrd="0" destOrd="0" presId="urn:microsoft.com/office/officeart/2005/8/layout/orgChart1"/>
    <dgm:cxn modelId="{657E3518-0737-4A31-BDA7-9B63718EA308}" type="presOf" srcId="{58F1FDE3-F89F-4977-B8CD-114E178BE428}" destId="{9D183CE8-8C9D-485E-899A-89C4F7CF15A2}" srcOrd="0" destOrd="0" presId="urn:microsoft.com/office/officeart/2005/8/layout/orgChart1"/>
    <dgm:cxn modelId="{51D32E1F-4B2E-4C84-ADED-16F6C8A52801}" type="presOf" srcId="{CA6D2FF1-CA61-463A-91DA-7C82F5DA276F}" destId="{112AAFA6-5D03-49EC-8001-BE28007B94E0}" srcOrd="1" destOrd="0" presId="urn:microsoft.com/office/officeart/2005/8/layout/orgChart1"/>
    <dgm:cxn modelId="{E3C4F21E-510C-4E53-9E94-9BAA23E8821B}" srcId="{F167B281-34F4-41C2-AF74-FC54B0C1DDD8}" destId="{70A20718-31F9-480E-B02B-CBB49329FAD9}" srcOrd="2" destOrd="0" parTransId="{58F1FDE3-F89F-4977-B8CD-114E178BE428}" sibTransId="{623435C1-B9F4-4D89-A7CB-676901B0975B}"/>
    <dgm:cxn modelId="{B422E62A-6506-433D-8290-0D9FB0900A3B}" type="presOf" srcId="{A9585BC4-159A-4C30-BFBF-68A415231B60}" destId="{6A254737-C391-4DEB-924C-83E8A1EFB874}" srcOrd="0" destOrd="0" presId="urn:microsoft.com/office/officeart/2005/8/layout/orgChart1"/>
    <dgm:cxn modelId="{0B0562F8-7B0F-4916-9707-F193AC8F4160}" srcId="{262174B5-1563-4B6D-BD85-ACBD4358D04A}" destId="{0F58A2C8-EAEA-4CD5-9DFF-19651A56CD23}" srcOrd="1" destOrd="0" parTransId="{3EB3DBFB-D16E-4CAE-923B-1C035B858564}" sibTransId="{1C333C43-C2C4-4CA6-BD2F-F8248356CD10}"/>
    <dgm:cxn modelId="{7B54FC67-D489-4597-92EE-A19DEFC49AD6}" type="presOf" srcId="{0943B030-DB31-4EBE-BD65-DA09E6116EFC}" destId="{3D9D5767-FD24-48D0-A26E-7DA5E69A41F6}" srcOrd="0" destOrd="0" presId="urn:microsoft.com/office/officeart/2005/8/layout/orgChart1"/>
    <dgm:cxn modelId="{0C2C7064-74D6-48B4-8C54-354E9213271D}" type="presOf" srcId="{2E7130D6-274D-4883-98DF-9897046B5E8D}" destId="{6CB56C8C-1EC2-4FE2-BF8E-1ADA30AFD397}" srcOrd="0" destOrd="0" presId="urn:microsoft.com/office/officeart/2005/8/layout/orgChart1"/>
    <dgm:cxn modelId="{18586102-E75F-460C-893E-044B6AD8C209}" type="presOf" srcId="{8E732254-A682-4C1A-A26B-150B40F058D3}" destId="{64C3A09A-003B-4E5D-B313-E5C7815E09E2}" srcOrd="0" destOrd="0" presId="urn:microsoft.com/office/officeart/2005/8/layout/orgChart1"/>
    <dgm:cxn modelId="{D2702EF8-F771-4645-A86E-462C516A20C5}" srcId="{39BF84FD-6163-468D-8B4B-5447C384F942}" destId="{FEBA50EA-FB20-4C19-9C92-3C8DCD591BA9}" srcOrd="2" destOrd="0" parTransId="{C86A5569-B94D-467C-953E-3D50EA6A25B4}" sibTransId="{CD131B72-7C97-4AB1-940B-151C7E8A9138}"/>
    <dgm:cxn modelId="{121FF490-EA56-45F3-8397-E1B4538957B7}" srcId="{F167B281-34F4-41C2-AF74-FC54B0C1DDD8}" destId="{39BF84FD-6163-468D-8B4B-5447C384F942}" srcOrd="4" destOrd="0" parTransId="{2E7130D6-274D-4883-98DF-9897046B5E8D}" sibTransId="{3383351C-3758-4BC4-BDEE-F3C11BFF88D6}"/>
    <dgm:cxn modelId="{909B9BED-0759-40DB-B85B-2DE03E7DF711}" type="presOf" srcId="{0F58A2C8-EAEA-4CD5-9DFF-19651A56CD23}" destId="{9738AB01-524F-4618-B740-C6B8EBEB52F7}" srcOrd="1" destOrd="0" presId="urn:microsoft.com/office/officeart/2005/8/layout/orgChart1"/>
    <dgm:cxn modelId="{AB9AA7EF-061C-4CF0-9130-8DB400DCC018}" type="presOf" srcId="{0F58A2C8-EAEA-4CD5-9DFF-19651A56CD23}" destId="{787372E0-68CA-47A2-B40E-1B84A744D098}" srcOrd="0" destOrd="0" presId="urn:microsoft.com/office/officeart/2005/8/layout/orgChart1"/>
    <dgm:cxn modelId="{BB6A8893-2484-4CE3-B199-1B1B3AAB3666}" srcId="{27002033-2A63-4CDE-994E-0909D072028E}" destId="{F167B281-34F4-41C2-AF74-FC54B0C1DDD8}" srcOrd="0" destOrd="0" parTransId="{03C0A88A-8867-4A6E-B35D-3C2F57B03D3D}" sibTransId="{58D815C1-D3C9-4662-AAA4-B71436965F0E}"/>
    <dgm:cxn modelId="{07934CAE-43F0-4701-8737-B35B80A26A2C}" type="presOf" srcId="{32ECAE55-9B6A-469A-AFF1-7268118A0C71}" destId="{C6D5FFEB-AB78-439F-9B65-1E078A1F8492}" srcOrd="0" destOrd="0" presId="urn:microsoft.com/office/officeart/2005/8/layout/orgChart1"/>
    <dgm:cxn modelId="{ABE2E7EE-ADE3-476C-A090-4416BC943A4F}" srcId="{F167B281-34F4-41C2-AF74-FC54B0C1DDD8}" destId="{262174B5-1563-4B6D-BD85-ACBD4358D04A}" srcOrd="0" destOrd="0" parTransId="{66B5D404-F9EC-422E-8DF3-6194302E860A}" sibTransId="{8923F2CE-3C2D-4D05-978D-60E18D28F6B2}"/>
    <dgm:cxn modelId="{DFFED003-4AF3-483D-8D80-6EB8C53FCB56}" type="presParOf" srcId="{4DF3D514-DD31-4680-A8A4-2A51A152110F}" destId="{79913F77-2241-4E9D-BE5A-CC6DEE24F659}" srcOrd="0" destOrd="0" presId="urn:microsoft.com/office/officeart/2005/8/layout/orgChart1"/>
    <dgm:cxn modelId="{EC8F5109-4949-4171-A830-3FC64F6B4788}" type="presParOf" srcId="{79913F77-2241-4E9D-BE5A-CC6DEE24F659}" destId="{780EC8DE-C467-475C-A354-9BE78A4DD944}" srcOrd="0" destOrd="0" presId="urn:microsoft.com/office/officeart/2005/8/layout/orgChart1"/>
    <dgm:cxn modelId="{B7FD1256-7345-4DD8-BE9E-3A7EB0F5ADD2}" type="presParOf" srcId="{780EC8DE-C467-475C-A354-9BE78A4DD944}" destId="{0F1E176F-B1E3-4C85-8BD7-712253D6A565}" srcOrd="0" destOrd="0" presId="urn:microsoft.com/office/officeart/2005/8/layout/orgChart1"/>
    <dgm:cxn modelId="{51D64737-A804-4A76-B9D0-C327880885BC}" type="presParOf" srcId="{780EC8DE-C467-475C-A354-9BE78A4DD944}" destId="{F464D4A4-B87D-4A57-BFD0-13FF4D39F68F}" srcOrd="1" destOrd="0" presId="urn:microsoft.com/office/officeart/2005/8/layout/orgChart1"/>
    <dgm:cxn modelId="{B74FD699-9D01-47ED-BEC7-B0F57548799A}" type="presParOf" srcId="{79913F77-2241-4E9D-BE5A-CC6DEE24F659}" destId="{ADF51FA5-2D3D-4E56-9743-3F420C62F570}" srcOrd="1" destOrd="0" presId="urn:microsoft.com/office/officeart/2005/8/layout/orgChart1"/>
    <dgm:cxn modelId="{2D33278F-09A5-48A4-9709-D0B55BCF3A88}" type="presParOf" srcId="{ADF51FA5-2D3D-4E56-9743-3F420C62F570}" destId="{41ABD101-A8A9-4013-AAA9-04686DFF35EA}" srcOrd="0" destOrd="0" presId="urn:microsoft.com/office/officeart/2005/8/layout/orgChart1"/>
    <dgm:cxn modelId="{3ED6481F-8397-4452-87EC-AE438B570B80}" type="presParOf" srcId="{ADF51FA5-2D3D-4E56-9743-3F420C62F570}" destId="{B7D5C95C-843A-4AD0-B177-7F953DE1A9F6}" srcOrd="1" destOrd="0" presId="urn:microsoft.com/office/officeart/2005/8/layout/orgChart1"/>
    <dgm:cxn modelId="{3FB584A6-8D04-4F6C-98FA-AB93314E724D}" type="presParOf" srcId="{B7D5C95C-843A-4AD0-B177-7F953DE1A9F6}" destId="{5254F7E4-B0D0-4A6B-9057-529F14212B27}" srcOrd="0" destOrd="0" presId="urn:microsoft.com/office/officeart/2005/8/layout/orgChart1"/>
    <dgm:cxn modelId="{A2E9B066-DBD2-4E61-977D-7451FB6A260D}" type="presParOf" srcId="{5254F7E4-B0D0-4A6B-9057-529F14212B27}" destId="{07950298-8F30-412B-A1C9-2AB40D55DFC3}" srcOrd="0" destOrd="0" presId="urn:microsoft.com/office/officeart/2005/8/layout/orgChart1"/>
    <dgm:cxn modelId="{4E16F043-2FA7-446C-8321-EEE24ABE7D60}" type="presParOf" srcId="{5254F7E4-B0D0-4A6B-9057-529F14212B27}" destId="{CEEDDD74-EE08-40BB-A5EC-E6410C2D2A1D}" srcOrd="1" destOrd="0" presId="urn:microsoft.com/office/officeart/2005/8/layout/orgChart1"/>
    <dgm:cxn modelId="{6521D003-D9F4-4101-94EB-4DBCA462BC3D}" type="presParOf" srcId="{B7D5C95C-843A-4AD0-B177-7F953DE1A9F6}" destId="{28DC6D66-D08F-4EBF-831C-573CAAEEFB8D}" srcOrd="1" destOrd="0" presId="urn:microsoft.com/office/officeart/2005/8/layout/orgChart1"/>
    <dgm:cxn modelId="{1D567DBC-66EE-4B41-8D38-8762E07EC2F5}" type="presParOf" srcId="{28DC6D66-D08F-4EBF-831C-573CAAEEFB8D}" destId="{E7C4B31E-EDCD-4CA4-A38D-C342515EC5D2}" srcOrd="0" destOrd="0" presId="urn:microsoft.com/office/officeart/2005/8/layout/orgChart1"/>
    <dgm:cxn modelId="{2CC5C30C-CD8D-44E1-AFDB-30B91654F16B}" type="presParOf" srcId="{28DC6D66-D08F-4EBF-831C-573CAAEEFB8D}" destId="{7849241E-D734-4298-8384-CBD0567EABC8}" srcOrd="1" destOrd="0" presId="urn:microsoft.com/office/officeart/2005/8/layout/orgChart1"/>
    <dgm:cxn modelId="{BA3AEC88-EE73-4D9A-9B18-193F8A6C3BC2}" type="presParOf" srcId="{7849241E-D734-4298-8384-CBD0567EABC8}" destId="{72CF6748-DAF1-4102-A2C4-AF34ABADF4A0}" srcOrd="0" destOrd="0" presId="urn:microsoft.com/office/officeart/2005/8/layout/orgChart1"/>
    <dgm:cxn modelId="{9EFBCC0F-F05C-45A2-8D21-C4250FC63F48}" type="presParOf" srcId="{72CF6748-DAF1-4102-A2C4-AF34ABADF4A0}" destId="{797F70B9-8678-49C7-91E6-5C6434326109}" srcOrd="0" destOrd="0" presId="urn:microsoft.com/office/officeart/2005/8/layout/orgChart1"/>
    <dgm:cxn modelId="{91C53AAE-9AE0-4F44-A5E3-2BD6372D7F4A}" type="presParOf" srcId="{72CF6748-DAF1-4102-A2C4-AF34ABADF4A0}" destId="{619E02AE-B9ED-4EAD-B854-3A349E073BB2}" srcOrd="1" destOrd="0" presId="urn:microsoft.com/office/officeart/2005/8/layout/orgChart1"/>
    <dgm:cxn modelId="{F9E21F15-DEA1-45AB-9E6E-024569291FD4}" type="presParOf" srcId="{7849241E-D734-4298-8384-CBD0567EABC8}" destId="{8CC9AB94-08F7-4B9F-A9AF-2AFEB7252C4C}" srcOrd="1" destOrd="0" presId="urn:microsoft.com/office/officeart/2005/8/layout/orgChart1"/>
    <dgm:cxn modelId="{6AF61393-7945-49E8-8B16-EBAB4043BCC8}" type="presParOf" srcId="{7849241E-D734-4298-8384-CBD0567EABC8}" destId="{7A84D43F-9E9F-4F78-8AD2-CE0074A445CD}" srcOrd="2" destOrd="0" presId="urn:microsoft.com/office/officeart/2005/8/layout/orgChart1"/>
    <dgm:cxn modelId="{D13CA542-DAA5-435C-A923-E80C3B850C7C}" type="presParOf" srcId="{28DC6D66-D08F-4EBF-831C-573CAAEEFB8D}" destId="{FE7F4721-1BE3-4D22-9184-84853A58383D}" srcOrd="2" destOrd="0" presId="urn:microsoft.com/office/officeart/2005/8/layout/orgChart1"/>
    <dgm:cxn modelId="{01E2A4AD-2470-4209-9A67-CA4BB9750C2B}" type="presParOf" srcId="{28DC6D66-D08F-4EBF-831C-573CAAEEFB8D}" destId="{1011C27D-52EE-44E3-8156-394B14B3CDDA}" srcOrd="3" destOrd="0" presId="urn:microsoft.com/office/officeart/2005/8/layout/orgChart1"/>
    <dgm:cxn modelId="{EEBFAB4C-0BD3-45FF-9F47-061E87A7DACA}" type="presParOf" srcId="{1011C27D-52EE-44E3-8156-394B14B3CDDA}" destId="{1F89818E-D523-42F2-A6C9-46B57A8A96C3}" srcOrd="0" destOrd="0" presId="urn:microsoft.com/office/officeart/2005/8/layout/orgChart1"/>
    <dgm:cxn modelId="{D433AD07-65B7-4744-84FF-1028BBB1191A}" type="presParOf" srcId="{1F89818E-D523-42F2-A6C9-46B57A8A96C3}" destId="{787372E0-68CA-47A2-B40E-1B84A744D098}" srcOrd="0" destOrd="0" presId="urn:microsoft.com/office/officeart/2005/8/layout/orgChart1"/>
    <dgm:cxn modelId="{D26BD33A-44B8-4353-AFF9-37F1B90D3494}" type="presParOf" srcId="{1F89818E-D523-42F2-A6C9-46B57A8A96C3}" destId="{9738AB01-524F-4618-B740-C6B8EBEB52F7}" srcOrd="1" destOrd="0" presId="urn:microsoft.com/office/officeart/2005/8/layout/orgChart1"/>
    <dgm:cxn modelId="{2177F0E1-728F-4559-8A32-4A49CCE4249F}" type="presParOf" srcId="{1011C27D-52EE-44E3-8156-394B14B3CDDA}" destId="{083C495C-5BBF-4ED0-9981-715B70ECE806}" srcOrd="1" destOrd="0" presId="urn:microsoft.com/office/officeart/2005/8/layout/orgChart1"/>
    <dgm:cxn modelId="{2DC818A3-02CD-494D-AB0E-2F1840FB2B98}" type="presParOf" srcId="{1011C27D-52EE-44E3-8156-394B14B3CDDA}" destId="{AB5343D5-F9F8-4498-9446-EF7BCAFFE601}" srcOrd="2" destOrd="0" presId="urn:microsoft.com/office/officeart/2005/8/layout/orgChart1"/>
    <dgm:cxn modelId="{4045149E-FF58-4048-B8BF-7DA2C6B871F5}" type="presParOf" srcId="{B7D5C95C-843A-4AD0-B177-7F953DE1A9F6}" destId="{718CBF01-46D6-4172-8776-232C8F516FE4}" srcOrd="2" destOrd="0" presId="urn:microsoft.com/office/officeart/2005/8/layout/orgChart1"/>
    <dgm:cxn modelId="{F7DE03C7-5149-4CA0-A879-124F816E3770}" type="presParOf" srcId="{ADF51FA5-2D3D-4E56-9743-3F420C62F570}" destId="{6A254737-C391-4DEB-924C-83E8A1EFB874}" srcOrd="2" destOrd="0" presId="urn:microsoft.com/office/officeart/2005/8/layout/orgChart1"/>
    <dgm:cxn modelId="{C427AE80-4A71-49D9-AE68-E18831613FD7}" type="presParOf" srcId="{ADF51FA5-2D3D-4E56-9743-3F420C62F570}" destId="{B755A4EE-D5FD-4B2E-9956-B4AD550F49F5}" srcOrd="3" destOrd="0" presId="urn:microsoft.com/office/officeart/2005/8/layout/orgChart1"/>
    <dgm:cxn modelId="{1A7B4239-C283-48EB-B4D2-CC74C788B846}" type="presParOf" srcId="{B755A4EE-D5FD-4B2E-9956-B4AD550F49F5}" destId="{1D60FE46-D808-427E-8BCE-FC877A464A68}" srcOrd="0" destOrd="0" presId="urn:microsoft.com/office/officeart/2005/8/layout/orgChart1"/>
    <dgm:cxn modelId="{BD2288EB-7921-4333-A5A8-42DBDA60F549}" type="presParOf" srcId="{1D60FE46-D808-427E-8BCE-FC877A464A68}" destId="{5D916D3E-DF3E-49D2-877E-314B7EE4E915}" srcOrd="0" destOrd="0" presId="urn:microsoft.com/office/officeart/2005/8/layout/orgChart1"/>
    <dgm:cxn modelId="{4BF0D6D1-AC1B-4DEE-BEBE-BF4468B9CEFC}" type="presParOf" srcId="{1D60FE46-D808-427E-8BCE-FC877A464A68}" destId="{112AAFA6-5D03-49EC-8001-BE28007B94E0}" srcOrd="1" destOrd="0" presId="urn:microsoft.com/office/officeart/2005/8/layout/orgChart1"/>
    <dgm:cxn modelId="{7DB408BE-5877-40CF-B50D-25957010CB24}" type="presParOf" srcId="{B755A4EE-D5FD-4B2E-9956-B4AD550F49F5}" destId="{9EC3C0E2-8D18-408C-99D8-DE36B924550B}" srcOrd="1" destOrd="0" presId="urn:microsoft.com/office/officeart/2005/8/layout/orgChart1"/>
    <dgm:cxn modelId="{2EA4E376-FF68-4453-8454-EF4A66F317EC}" type="presParOf" srcId="{9EC3C0E2-8D18-408C-99D8-DE36B924550B}" destId="{61DBAF61-A671-41EA-8202-0E9ECCDEBFA0}" srcOrd="0" destOrd="0" presId="urn:microsoft.com/office/officeart/2005/8/layout/orgChart1"/>
    <dgm:cxn modelId="{91EAC98F-FD85-4A9C-86E0-DBD335A2A6DA}" type="presParOf" srcId="{9EC3C0E2-8D18-408C-99D8-DE36B924550B}" destId="{6E90B0C7-14C3-49A4-8A7F-49FD3DBBC747}" srcOrd="1" destOrd="0" presId="urn:microsoft.com/office/officeart/2005/8/layout/orgChart1"/>
    <dgm:cxn modelId="{6449AC6C-023E-442F-A52B-16231174EC7E}" type="presParOf" srcId="{6E90B0C7-14C3-49A4-8A7F-49FD3DBBC747}" destId="{A9EF9665-EA95-435D-9D16-E24838AD6F56}" srcOrd="0" destOrd="0" presId="urn:microsoft.com/office/officeart/2005/8/layout/orgChart1"/>
    <dgm:cxn modelId="{E90A18F4-7762-48FF-B048-3203879BA83C}" type="presParOf" srcId="{A9EF9665-EA95-435D-9D16-E24838AD6F56}" destId="{64C3A09A-003B-4E5D-B313-E5C7815E09E2}" srcOrd="0" destOrd="0" presId="urn:microsoft.com/office/officeart/2005/8/layout/orgChart1"/>
    <dgm:cxn modelId="{79E95131-1055-43D0-ADCF-7DACAF11511E}" type="presParOf" srcId="{A9EF9665-EA95-435D-9D16-E24838AD6F56}" destId="{29BB9FFC-3E59-40E1-B990-BCCB68F24FBF}" srcOrd="1" destOrd="0" presId="urn:microsoft.com/office/officeart/2005/8/layout/orgChart1"/>
    <dgm:cxn modelId="{5B80A08E-D0FD-4563-B7E5-2A3437321CF9}" type="presParOf" srcId="{6E90B0C7-14C3-49A4-8A7F-49FD3DBBC747}" destId="{7AC83584-D11A-4ABC-A3BF-584E7C9EE841}" srcOrd="1" destOrd="0" presId="urn:microsoft.com/office/officeart/2005/8/layout/orgChart1"/>
    <dgm:cxn modelId="{C4ED7562-91A5-4AF3-A346-243AB2F88B5A}" type="presParOf" srcId="{6E90B0C7-14C3-49A4-8A7F-49FD3DBBC747}" destId="{D02BC5A8-86F5-49B3-84C5-26007D788704}" srcOrd="2" destOrd="0" presId="urn:microsoft.com/office/officeart/2005/8/layout/orgChart1"/>
    <dgm:cxn modelId="{1938F1AF-0004-4517-B47F-D1A50D783204}" type="presParOf" srcId="{9EC3C0E2-8D18-408C-99D8-DE36B924550B}" destId="{C6D5FFEB-AB78-439F-9B65-1E078A1F8492}" srcOrd="2" destOrd="0" presId="urn:microsoft.com/office/officeart/2005/8/layout/orgChart1"/>
    <dgm:cxn modelId="{A75C8CCF-82BE-4328-8ADB-5093350ED46F}" type="presParOf" srcId="{9EC3C0E2-8D18-408C-99D8-DE36B924550B}" destId="{F40C3821-9C84-4635-B4F6-64788212689C}" srcOrd="3" destOrd="0" presId="urn:microsoft.com/office/officeart/2005/8/layout/orgChart1"/>
    <dgm:cxn modelId="{2A2DD537-C90A-40E2-B061-06270C124A88}" type="presParOf" srcId="{F40C3821-9C84-4635-B4F6-64788212689C}" destId="{7CD8315F-DD5E-4F7E-8142-DFD7FA4C8E8A}" srcOrd="0" destOrd="0" presId="urn:microsoft.com/office/officeart/2005/8/layout/orgChart1"/>
    <dgm:cxn modelId="{CB7747FB-B732-407E-8F6F-9D8DD16E7EFF}" type="presParOf" srcId="{7CD8315F-DD5E-4F7E-8142-DFD7FA4C8E8A}" destId="{C5A288B8-8BE5-42AC-AECA-7708D3FCAA6F}" srcOrd="0" destOrd="0" presId="urn:microsoft.com/office/officeart/2005/8/layout/orgChart1"/>
    <dgm:cxn modelId="{C223B277-E466-4C01-89CA-19F07AC9A1F6}" type="presParOf" srcId="{7CD8315F-DD5E-4F7E-8142-DFD7FA4C8E8A}" destId="{519B7ACA-3C6E-478A-AB07-CF801FBB1CBF}" srcOrd="1" destOrd="0" presId="urn:microsoft.com/office/officeart/2005/8/layout/orgChart1"/>
    <dgm:cxn modelId="{7DADAC57-F653-41F8-A3CF-21FA789B9D1F}" type="presParOf" srcId="{F40C3821-9C84-4635-B4F6-64788212689C}" destId="{29C8AD95-1D74-4A41-A344-AA2AC8CED052}" srcOrd="1" destOrd="0" presId="urn:microsoft.com/office/officeart/2005/8/layout/orgChart1"/>
    <dgm:cxn modelId="{FA915B32-8E6B-4849-8955-B4151C224250}" type="presParOf" srcId="{F40C3821-9C84-4635-B4F6-64788212689C}" destId="{88C06B39-A0B2-4255-A875-48C81CC9CDE0}" srcOrd="2" destOrd="0" presId="urn:microsoft.com/office/officeart/2005/8/layout/orgChart1"/>
    <dgm:cxn modelId="{6B2B971F-B839-4C2B-83E0-FA24CC24B0EE}" type="presParOf" srcId="{B755A4EE-D5FD-4B2E-9956-B4AD550F49F5}" destId="{91CDC7E7-91E7-4D24-BF57-6426096915E8}" srcOrd="2" destOrd="0" presId="urn:microsoft.com/office/officeart/2005/8/layout/orgChart1"/>
    <dgm:cxn modelId="{52C6C106-312B-4ABE-9DFF-534FC4550185}" type="presParOf" srcId="{ADF51FA5-2D3D-4E56-9743-3F420C62F570}" destId="{9D183CE8-8C9D-485E-899A-89C4F7CF15A2}" srcOrd="4" destOrd="0" presId="urn:microsoft.com/office/officeart/2005/8/layout/orgChart1"/>
    <dgm:cxn modelId="{50F30562-4362-4713-8F04-71FDCD00D9F5}" type="presParOf" srcId="{ADF51FA5-2D3D-4E56-9743-3F420C62F570}" destId="{99360A21-0AF8-450B-A4E7-085DF3383B2C}" srcOrd="5" destOrd="0" presId="urn:microsoft.com/office/officeart/2005/8/layout/orgChart1"/>
    <dgm:cxn modelId="{A52E530A-423F-41A3-8792-35487EDB419C}" type="presParOf" srcId="{99360A21-0AF8-450B-A4E7-085DF3383B2C}" destId="{FFF0611C-0F0B-4D4F-82CE-0B937427AD1B}" srcOrd="0" destOrd="0" presId="urn:microsoft.com/office/officeart/2005/8/layout/orgChart1"/>
    <dgm:cxn modelId="{3DE13F21-3137-4E2C-8C37-AC4AF12A68E5}" type="presParOf" srcId="{FFF0611C-0F0B-4D4F-82CE-0B937427AD1B}" destId="{DAE4BACC-E53D-478C-B685-5DCB4E682517}" srcOrd="0" destOrd="0" presId="urn:microsoft.com/office/officeart/2005/8/layout/orgChart1"/>
    <dgm:cxn modelId="{BDD7DB47-B866-42CB-B6E9-2AEE4E10512D}" type="presParOf" srcId="{FFF0611C-0F0B-4D4F-82CE-0B937427AD1B}" destId="{783937FF-1AB5-47B2-B90F-419F2B37136B}" srcOrd="1" destOrd="0" presId="urn:microsoft.com/office/officeart/2005/8/layout/orgChart1"/>
    <dgm:cxn modelId="{1296F6D7-5853-4917-B431-F4C1B0528483}" type="presParOf" srcId="{99360A21-0AF8-450B-A4E7-085DF3383B2C}" destId="{620DC1B3-59D1-4A05-9B2A-DDAD9C4484A6}" srcOrd="1" destOrd="0" presId="urn:microsoft.com/office/officeart/2005/8/layout/orgChart1"/>
    <dgm:cxn modelId="{8DE933DF-2D56-4C73-818D-29032584A1B8}" type="presParOf" srcId="{620DC1B3-59D1-4A05-9B2A-DDAD9C4484A6}" destId="{F38C3B5F-213F-4372-B322-B386B71AC6B1}" srcOrd="0" destOrd="0" presId="urn:microsoft.com/office/officeart/2005/8/layout/orgChart1"/>
    <dgm:cxn modelId="{94A23CA2-DA56-4587-99FB-B678C40D2375}" type="presParOf" srcId="{620DC1B3-59D1-4A05-9B2A-DDAD9C4484A6}" destId="{4EF71A16-BDC6-4458-9C59-A13917E87100}" srcOrd="1" destOrd="0" presId="urn:microsoft.com/office/officeart/2005/8/layout/orgChart1"/>
    <dgm:cxn modelId="{054F6D14-AEE8-4204-B079-A93FB08DACB6}" type="presParOf" srcId="{4EF71A16-BDC6-4458-9C59-A13917E87100}" destId="{8BD807E4-77D2-44D8-8F65-E63FD10C27A4}" srcOrd="0" destOrd="0" presId="urn:microsoft.com/office/officeart/2005/8/layout/orgChart1"/>
    <dgm:cxn modelId="{421510AD-1BF8-4603-8663-B9827BC1F2F3}" type="presParOf" srcId="{8BD807E4-77D2-44D8-8F65-E63FD10C27A4}" destId="{92DE4DD8-639D-4B87-9D6F-0FD053F230BB}" srcOrd="0" destOrd="0" presId="urn:microsoft.com/office/officeart/2005/8/layout/orgChart1"/>
    <dgm:cxn modelId="{8439F928-FEA6-4CA7-B1BD-3CC46C8B490F}" type="presParOf" srcId="{8BD807E4-77D2-44D8-8F65-E63FD10C27A4}" destId="{1B3E8337-564A-44B9-9845-145A336EF4E9}" srcOrd="1" destOrd="0" presId="urn:microsoft.com/office/officeart/2005/8/layout/orgChart1"/>
    <dgm:cxn modelId="{7DC389A4-4593-487F-BD6A-18703BC231F0}" type="presParOf" srcId="{4EF71A16-BDC6-4458-9C59-A13917E87100}" destId="{C9DB318C-FDC5-49A5-85AA-A88974BBE4BD}" srcOrd="1" destOrd="0" presId="urn:microsoft.com/office/officeart/2005/8/layout/orgChart1"/>
    <dgm:cxn modelId="{829FE02C-C3BB-4CA8-9B01-53D0196AE5B9}" type="presParOf" srcId="{4EF71A16-BDC6-4458-9C59-A13917E87100}" destId="{6BCB7B5D-2FE1-477E-AA11-71B034406843}" srcOrd="2" destOrd="0" presId="urn:microsoft.com/office/officeart/2005/8/layout/orgChart1"/>
    <dgm:cxn modelId="{1A389E71-4348-4595-BFB5-E6C643FA9708}" type="presParOf" srcId="{99360A21-0AF8-450B-A4E7-085DF3383B2C}" destId="{E564B735-700C-49E4-BA95-068D1D50B2CA}" srcOrd="2" destOrd="0" presId="urn:microsoft.com/office/officeart/2005/8/layout/orgChart1"/>
    <dgm:cxn modelId="{E43094B1-E633-425B-AA67-1BA472B416E2}" type="presParOf" srcId="{ADF51FA5-2D3D-4E56-9743-3F420C62F570}" destId="{76F66AE5-C21F-4A6D-A50D-FC5E305C90DD}" srcOrd="6" destOrd="0" presId="urn:microsoft.com/office/officeart/2005/8/layout/orgChart1"/>
    <dgm:cxn modelId="{6AE58018-ED15-477D-9991-A600AEB70511}" type="presParOf" srcId="{ADF51FA5-2D3D-4E56-9743-3F420C62F570}" destId="{831CE1E3-8154-4CFD-9ADD-717DC36CC913}" srcOrd="7" destOrd="0" presId="urn:microsoft.com/office/officeart/2005/8/layout/orgChart1"/>
    <dgm:cxn modelId="{E07A9630-8F72-4CB5-A75F-5B3B61910851}" type="presParOf" srcId="{831CE1E3-8154-4CFD-9ADD-717DC36CC913}" destId="{3EA6692A-B149-43CD-92E6-600D94D72693}" srcOrd="0" destOrd="0" presId="urn:microsoft.com/office/officeart/2005/8/layout/orgChart1"/>
    <dgm:cxn modelId="{E563A640-8A9E-4BDF-83A5-8F68AD20C5B6}" type="presParOf" srcId="{3EA6692A-B149-43CD-92E6-600D94D72693}" destId="{5A05EA8C-7E49-4918-9DAF-19871C913D5F}" srcOrd="0" destOrd="0" presId="urn:microsoft.com/office/officeart/2005/8/layout/orgChart1"/>
    <dgm:cxn modelId="{077E0934-1E76-44BB-994C-56755473E1EC}" type="presParOf" srcId="{3EA6692A-B149-43CD-92E6-600D94D72693}" destId="{4822FEAB-23FD-417D-83E5-D2B75E66A3E9}" srcOrd="1" destOrd="0" presId="urn:microsoft.com/office/officeart/2005/8/layout/orgChart1"/>
    <dgm:cxn modelId="{282D811F-3C24-4B2F-AF0B-6F4174313CE9}" type="presParOf" srcId="{831CE1E3-8154-4CFD-9ADD-717DC36CC913}" destId="{A9953CA5-CC22-4290-A352-D02CDD2005BD}" srcOrd="1" destOrd="0" presId="urn:microsoft.com/office/officeart/2005/8/layout/orgChart1"/>
    <dgm:cxn modelId="{E15A3E5E-0596-4C43-AB05-51D9EE98DCB3}" type="presParOf" srcId="{A9953CA5-CC22-4290-A352-D02CDD2005BD}" destId="{4CCBC8AB-5C79-41FA-AAA3-08345B749B29}" srcOrd="0" destOrd="0" presId="urn:microsoft.com/office/officeart/2005/8/layout/orgChart1"/>
    <dgm:cxn modelId="{0D31BEB6-F7D9-4B4D-B8BE-74FDD01ED437}" type="presParOf" srcId="{A9953CA5-CC22-4290-A352-D02CDD2005BD}" destId="{DB7D157F-779D-40AB-B18B-66FB4BF9DA07}" srcOrd="1" destOrd="0" presId="urn:microsoft.com/office/officeart/2005/8/layout/orgChart1"/>
    <dgm:cxn modelId="{55A8F2E5-49CF-4DBC-A320-494225425BE5}" type="presParOf" srcId="{DB7D157F-779D-40AB-B18B-66FB4BF9DA07}" destId="{F7E88DA0-F273-4863-94D9-D8B1F6BA7E05}" srcOrd="0" destOrd="0" presId="urn:microsoft.com/office/officeart/2005/8/layout/orgChart1"/>
    <dgm:cxn modelId="{9C1D123E-EC31-4C8B-962A-63B47EF7A589}" type="presParOf" srcId="{F7E88DA0-F273-4863-94D9-D8B1F6BA7E05}" destId="{3D9D5767-FD24-48D0-A26E-7DA5E69A41F6}" srcOrd="0" destOrd="0" presId="urn:microsoft.com/office/officeart/2005/8/layout/orgChart1"/>
    <dgm:cxn modelId="{C4CEE9AE-D5D6-453D-BAFD-D099386C9099}" type="presParOf" srcId="{F7E88DA0-F273-4863-94D9-D8B1F6BA7E05}" destId="{810216C1-C754-4323-8771-BAA28D52F88F}" srcOrd="1" destOrd="0" presId="urn:microsoft.com/office/officeart/2005/8/layout/orgChart1"/>
    <dgm:cxn modelId="{B1FCE69A-A98E-4D67-9DA8-8E797BCD8D0A}" type="presParOf" srcId="{DB7D157F-779D-40AB-B18B-66FB4BF9DA07}" destId="{2FC06274-62C4-4CE2-9B8C-CE62B117CF3A}" srcOrd="1" destOrd="0" presId="urn:microsoft.com/office/officeart/2005/8/layout/orgChart1"/>
    <dgm:cxn modelId="{E652748D-B693-4C76-92E2-E6F88DEB0EC6}" type="presParOf" srcId="{DB7D157F-779D-40AB-B18B-66FB4BF9DA07}" destId="{1A8FEC1A-96CC-4B18-929A-6FCDC1202C36}" srcOrd="2" destOrd="0" presId="urn:microsoft.com/office/officeart/2005/8/layout/orgChart1"/>
    <dgm:cxn modelId="{0E7CC0FA-5A14-4C3F-A152-49C225155412}" type="presParOf" srcId="{831CE1E3-8154-4CFD-9ADD-717DC36CC913}" destId="{52959722-F772-477D-B176-246ABE5B4F25}" srcOrd="2" destOrd="0" presId="urn:microsoft.com/office/officeart/2005/8/layout/orgChart1"/>
    <dgm:cxn modelId="{13EC93AB-468B-41C3-8B46-768802D6C0B8}" type="presParOf" srcId="{ADF51FA5-2D3D-4E56-9743-3F420C62F570}" destId="{6CB56C8C-1EC2-4FE2-BF8E-1ADA30AFD397}" srcOrd="8" destOrd="0" presId="urn:microsoft.com/office/officeart/2005/8/layout/orgChart1"/>
    <dgm:cxn modelId="{B435E8BB-961F-4033-909E-EBF86C1A048B}" type="presParOf" srcId="{ADF51FA5-2D3D-4E56-9743-3F420C62F570}" destId="{B0A2CC53-6A35-4A52-BF86-89F868774FA6}" srcOrd="9" destOrd="0" presId="urn:microsoft.com/office/officeart/2005/8/layout/orgChart1"/>
    <dgm:cxn modelId="{B391149B-37BB-40F0-B3AC-F7E60EAEBC40}" type="presParOf" srcId="{B0A2CC53-6A35-4A52-BF86-89F868774FA6}" destId="{881EC4A1-8A38-4CAC-BF93-97CDC53AA83A}" srcOrd="0" destOrd="0" presId="urn:microsoft.com/office/officeart/2005/8/layout/orgChart1"/>
    <dgm:cxn modelId="{5463A9D9-2B4B-437F-8D01-54E0E019DD6A}" type="presParOf" srcId="{881EC4A1-8A38-4CAC-BF93-97CDC53AA83A}" destId="{F44C01DD-51BC-4BE5-9077-4DD23161FA7B}" srcOrd="0" destOrd="0" presId="urn:microsoft.com/office/officeart/2005/8/layout/orgChart1"/>
    <dgm:cxn modelId="{C9BC4562-F5A6-4457-B00E-C88C4D1F699E}" type="presParOf" srcId="{881EC4A1-8A38-4CAC-BF93-97CDC53AA83A}" destId="{3F2D6574-0899-457B-83FA-EC1E46F90B43}" srcOrd="1" destOrd="0" presId="urn:microsoft.com/office/officeart/2005/8/layout/orgChart1"/>
    <dgm:cxn modelId="{47059B54-B7EB-431F-9816-F811716BA623}" type="presParOf" srcId="{B0A2CC53-6A35-4A52-BF86-89F868774FA6}" destId="{080B7C1F-1085-4443-8441-362394D2CC48}" srcOrd="1" destOrd="0" presId="urn:microsoft.com/office/officeart/2005/8/layout/orgChart1"/>
    <dgm:cxn modelId="{58FDC7F2-2595-4694-9541-1C487DE1BF2A}" type="presParOf" srcId="{080B7C1F-1085-4443-8441-362394D2CC48}" destId="{7D4ADF67-D54D-43DA-9567-0689A891CCD4}" srcOrd="0" destOrd="0" presId="urn:microsoft.com/office/officeart/2005/8/layout/orgChart1"/>
    <dgm:cxn modelId="{42E4FC32-2546-4AA3-B580-C238902C8F17}" type="presParOf" srcId="{080B7C1F-1085-4443-8441-362394D2CC48}" destId="{AD6B6707-FCEA-426D-BAF8-A1E5F4B1E6C2}" srcOrd="1" destOrd="0" presId="urn:microsoft.com/office/officeart/2005/8/layout/orgChart1"/>
    <dgm:cxn modelId="{E1CE37E8-E404-4D21-9D1E-D4DA7377AB48}" type="presParOf" srcId="{AD6B6707-FCEA-426D-BAF8-A1E5F4B1E6C2}" destId="{F70DF5A1-E82C-4B2C-B869-1F6CCFDAA2D2}" srcOrd="0" destOrd="0" presId="urn:microsoft.com/office/officeart/2005/8/layout/orgChart1"/>
    <dgm:cxn modelId="{C2A3160A-220C-4AA7-8721-D1B1CBDE81BB}" type="presParOf" srcId="{F70DF5A1-E82C-4B2C-B869-1F6CCFDAA2D2}" destId="{43FABF9D-127A-43C3-BA14-023B2308A86A}" srcOrd="0" destOrd="0" presId="urn:microsoft.com/office/officeart/2005/8/layout/orgChart1"/>
    <dgm:cxn modelId="{0133C25D-962D-4C14-9F0B-E60ECA8EE3C5}" type="presParOf" srcId="{F70DF5A1-E82C-4B2C-B869-1F6CCFDAA2D2}" destId="{31D80F0C-2148-4DC4-AABB-EFE4513C75E5}" srcOrd="1" destOrd="0" presId="urn:microsoft.com/office/officeart/2005/8/layout/orgChart1"/>
    <dgm:cxn modelId="{F283ACEF-0101-4926-80A7-5A217254FCF9}" type="presParOf" srcId="{AD6B6707-FCEA-426D-BAF8-A1E5F4B1E6C2}" destId="{5E8DB05B-1A4C-4264-ADBE-6614CA0BBD95}" srcOrd="1" destOrd="0" presId="urn:microsoft.com/office/officeart/2005/8/layout/orgChart1"/>
    <dgm:cxn modelId="{5DCD99ED-F372-481D-BACA-5D53358E89D4}" type="presParOf" srcId="{AD6B6707-FCEA-426D-BAF8-A1E5F4B1E6C2}" destId="{4C44EFBD-842A-41F0-8892-4B0C435B0DD2}" srcOrd="2" destOrd="0" presId="urn:microsoft.com/office/officeart/2005/8/layout/orgChart1"/>
    <dgm:cxn modelId="{F9C28371-7FE3-41DC-ACE3-D99F41454D1B}" type="presParOf" srcId="{080B7C1F-1085-4443-8441-362394D2CC48}" destId="{7BE59BC5-C50A-4BA3-ABCF-DD305A44DFF7}" srcOrd="2" destOrd="0" presId="urn:microsoft.com/office/officeart/2005/8/layout/orgChart1"/>
    <dgm:cxn modelId="{29FACF64-7D77-4948-A76F-224C0F232F10}" type="presParOf" srcId="{080B7C1F-1085-4443-8441-362394D2CC48}" destId="{8456E393-EFCC-42C0-8805-8ED21A6047F1}" srcOrd="3" destOrd="0" presId="urn:microsoft.com/office/officeart/2005/8/layout/orgChart1"/>
    <dgm:cxn modelId="{11498124-7AE9-4722-BA2D-E494BF98362D}" type="presParOf" srcId="{8456E393-EFCC-42C0-8805-8ED21A6047F1}" destId="{AF81CD81-A0F3-4AE8-8FC8-DC28CFF11835}" srcOrd="0" destOrd="0" presId="urn:microsoft.com/office/officeart/2005/8/layout/orgChart1"/>
    <dgm:cxn modelId="{D6DE872A-1DA6-4ED2-B2BA-C2D0EB482319}" type="presParOf" srcId="{AF81CD81-A0F3-4AE8-8FC8-DC28CFF11835}" destId="{624641E5-A4AA-4045-82FD-AA1B7BE9A36A}" srcOrd="0" destOrd="0" presId="urn:microsoft.com/office/officeart/2005/8/layout/orgChart1"/>
    <dgm:cxn modelId="{0AA7D689-11D7-499D-9512-55D4D1F1733E}" type="presParOf" srcId="{AF81CD81-A0F3-4AE8-8FC8-DC28CFF11835}" destId="{96EC3264-0174-44E0-9259-AB2A095BFAC0}" srcOrd="1" destOrd="0" presId="urn:microsoft.com/office/officeart/2005/8/layout/orgChart1"/>
    <dgm:cxn modelId="{DBB16D08-6D62-46ED-8684-5DBBBB94D330}" type="presParOf" srcId="{8456E393-EFCC-42C0-8805-8ED21A6047F1}" destId="{C012EFE2-AA35-446A-B63A-5A16A7A01072}" srcOrd="1" destOrd="0" presId="urn:microsoft.com/office/officeart/2005/8/layout/orgChart1"/>
    <dgm:cxn modelId="{48247F69-97DC-41F0-B4BF-FFA7F5015EC7}" type="presParOf" srcId="{8456E393-EFCC-42C0-8805-8ED21A6047F1}" destId="{D516F293-FC0A-4461-8F9A-C1EF16BF2BFB}" srcOrd="2" destOrd="0" presId="urn:microsoft.com/office/officeart/2005/8/layout/orgChart1"/>
    <dgm:cxn modelId="{768883E4-17B8-4BF3-A2CE-3C2A6CBB8635}" type="presParOf" srcId="{080B7C1F-1085-4443-8441-362394D2CC48}" destId="{C9747CA4-7F0D-4864-B6C3-0BD62ACA8948}" srcOrd="4" destOrd="0" presId="urn:microsoft.com/office/officeart/2005/8/layout/orgChart1"/>
    <dgm:cxn modelId="{AC19589E-0863-447E-9811-F9699CC57C6F}" type="presParOf" srcId="{080B7C1F-1085-4443-8441-362394D2CC48}" destId="{AA849920-4EE6-483E-8CD7-81859B3C0C26}" srcOrd="5" destOrd="0" presId="urn:microsoft.com/office/officeart/2005/8/layout/orgChart1"/>
    <dgm:cxn modelId="{9E8510A4-553A-495C-9157-8CB229CCAEFE}" type="presParOf" srcId="{AA849920-4EE6-483E-8CD7-81859B3C0C26}" destId="{B3FD8224-93A4-4F1E-8F35-DD9254C19985}" srcOrd="0" destOrd="0" presId="urn:microsoft.com/office/officeart/2005/8/layout/orgChart1"/>
    <dgm:cxn modelId="{CFA75336-68F0-47A1-BA35-E7E3462C8117}" type="presParOf" srcId="{B3FD8224-93A4-4F1E-8F35-DD9254C19985}" destId="{8836F3C3-BE09-463C-A06B-0D0E60EC9324}" srcOrd="0" destOrd="0" presId="urn:microsoft.com/office/officeart/2005/8/layout/orgChart1"/>
    <dgm:cxn modelId="{3D607981-7968-4529-B89B-21FFC4877811}" type="presParOf" srcId="{B3FD8224-93A4-4F1E-8F35-DD9254C19985}" destId="{4E6C8F31-DC7C-47E7-8024-7E9E2D27B5B8}" srcOrd="1" destOrd="0" presId="urn:microsoft.com/office/officeart/2005/8/layout/orgChart1"/>
    <dgm:cxn modelId="{DACF3096-95AA-4A31-AB1F-B52ED7BBFC9D}" type="presParOf" srcId="{AA849920-4EE6-483E-8CD7-81859B3C0C26}" destId="{D1547B64-1D45-468D-A452-F190C3CA40D6}" srcOrd="1" destOrd="0" presId="urn:microsoft.com/office/officeart/2005/8/layout/orgChart1"/>
    <dgm:cxn modelId="{BCBF8197-DC89-4DA2-AD2D-18F4072CC675}" type="presParOf" srcId="{AA849920-4EE6-483E-8CD7-81859B3C0C26}" destId="{6E805E0C-9C9A-4401-8DB1-7D3E3289E4E8}" srcOrd="2" destOrd="0" presId="urn:microsoft.com/office/officeart/2005/8/layout/orgChart1"/>
    <dgm:cxn modelId="{71D9FD9B-7B0F-4D5B-9F6D-1350E4284E52}" type="presParOf" srcId="{B0A2CC53-6A35-4A52-BF86-89F868774FA6}" destId="{50D1775E-D06D-470A-AA47-EF53AFE03259}" srcOrd="2" destOrd="0" presId="urn:microsoft.com/office/officeart/2005/8/layout/orgChart1"/>
    <dgm:cxn modelId="{57742167-855F-4826-9901-D3BC7A6F5497}" type="presParOf" srcId="{79913F77-2241-4E9D-BE5A-CC6DEE24F659}" destId="{64019D29-8631-428F-AE2B-900E6C42C74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747CA4-7F0D-4864-B6C3-0BD62ACA8948}">
      <dsp:nvSpPr>
        <dsp:cNvPr id="0" name=""/>
        <dsp:cNvSpPr/>
      </dsp:nvSpPr>
      <dsp:spPr>
        <a:xfrm>
          <a:off x="6834845" y="2319028"/>
          <a:ext cx="206715" cy="25908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90832"/>
              </a:lnTo>
              <a:lnTo>
                <a:pt x="206715" y="2590832"/>
              </a:lnTo>
            </a:path>
          </a:pathLst>
        </a:custGeom>
        <a:noFill/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E59BC5-C50A-4BA3-ABCF-DD305A44DFF7}">
      <dsp:nvSpPr>
        <dsp:cNvPr id="0" name=""/>
        <dsp:cNvSpPr/>
      </dsp:nvSpPr>
      <dsp:spPr>
        <a:xfrm>
          <a:off x="6834845" y="2319028"/>
          <a:ext cx="206715" cy="16123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12379"/>
              </a:lnTo>
              <a:lnTo>
                <a:pt x="206715" y="1612379"/>
              </a:lnTo>
            </a:path>
          </a:pathLst>
        </a:custGeom>
        <a:noFill/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4ADF67-D54D-43DA-9567-0689A891CCD4}">
      <dsp:nvSpPr>
        <dsp:cNvPr id="0" name=""/>
        <dsp:cNvSpPr/>
      </dsp:nvSpPr>
      <dsp:spPr>
        <a:xfrm>
          <a:off x="6834845" y="2319028"/>
          <a:ext cx="206715" cy="6339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927"/>
              </a:lnTo>
              <a:lnTo>
                <a:pt x="206715" y="633927"/>
              </a:lnTo>
            </a:path>
          </a:pathLst>
        </a:custGeom>
        <a:noFill/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B56C8C-1EC2-4FE2-BF8E-1ADA30AFD397}">
      <dsp:nvSpPr>
        <dsp:cNvPr id="0" name=""/>
        <dsp:cNvSpPr/>
      </dsp:nvSpPr>
      <dsp:spPr>
        <a:xfrm>
          <a:off x="4040205" y="1340575"/>
          <a:ext cx="3345880" cy="289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700"/>
              </a:lnTo>
              <a:lnTo>
                <a:pt x="3345880" y="144700"/>
              </a:lnTo>
              <a:lnTo>
                <a:pt x="3345880" y="289401"/>
              </a:lnTo>
            </a:path>
          </a:pathLst>
        </a:custGeom>
        <a:noFill/>
        <a:ln w="25400" cap="flat" cmpd="sng" algn="ctr">
          <a:solidFill>
            <a:srgbClr val="00213A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CBC8AB-5C79-41FA-AAA3-08345B749B29}">
      <dsp:nvSpPr>
        <dsp:cNvPr id="0" name=""/>
        <dsp:cNvSpPr/>
      </dsp:nvSpPr>
      <dsp:spPr>
        <a:xfrm>
          <a:off x="5167341" y="2319028"/>
          <a:ext cx="206715" cy="7184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8415"/>
              </a:lnTo>
              <a:lnTo>
                <a:pt x="206715" y="718415"/>
              </a:lnTo>
            </a:path>
          </a:pathLst>
        </a:custGeom>
        <a:noFill/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F66AE5-C21F-4A6D-A50D-FC5E305C90DD}">
      <dsp:nvSpPr>
        <dsp:cNvPr id="0" name=""/>
        <dsp:cNvSpPr/>
      </dsp:nvSpPr>
      <dsp:spPr>
        <a:xfrm>
          <a:off x="4040205" y="1340575"/>
          <a:ext cx="1678377" cy="289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700"/>
              </a:lnTo>
              <a:lnTo>
                <a:pt x="1678377" y="144700"/>
              </a:lnTo>
              <a:lnTo>
                <a:pt x="1678377" y="289401"/>
              </a:lnTo>
            </a:path>
          </a:pathLst>
        </a:custGeom>
        <a:noFill/>
        <a:ln w="25400" cap="flat" cmpd="sng" algn="ctr">
          <a:solidFill>
            <a:srgbClr val="00213A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8C3B5F-213F-4372-B322-B386B71AC6B1}">
      <dsp:nvSpPr>
        <dsp:cNvPr id="0" name=""/>
        <dsp:cNvSpPr/>
      </dsp:nvSpPr>
      <dsp:spPr>
        <a:xfrm>
          <a:off x="3499837" y="2319028"/>
          <a:ext cx="206715" cy="8491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9148"/>
              </a:lnTo>
              <a:lnTo>
                <a:pt x="206715" y="849148"/>
              </a:lnTo>
            </a:path>
          </a:pathLst>
        </a:custGeom>
        <a:noFill/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183CE8-8C9D-485E-899A-89C4F7CF15A2}">
      <dsp:nvSpPr>
        <dsp:cNvPr id="0" name=""/>
        <dsp:cNvSpPr/>
      </dsp:nvSpPr>
      <dsp:spPr>
        <a:xfrm>
          <a:off x="3994485" y="1340575"/>
          <a:ext cx="91440" cy="2894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4700"/>
              </a:lnTo>
              <a:lnTo>
                <a:pt x="56593" y="144700"/>
              </a:lnTo>
              <a:lnTo>
                <a:pt x="56593" y="289401"/>
              </a:lnTo>
            </a:path>
          </a:pathLst>
        </a:custGeom>
        <a:noFill/>
        <a:ln w="25400" cap="flat" cmpd="sng" algn="ctr">
          <a:solidFill>
            <a:schemeClr val="accent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D5FFEB-AB78-439F-9B65-1E078A1F8492}">
      <dsp:nvSpPr>
        <dsp:cNvPr id="0" name=""/>
        <dsp:cNvSpPr/>
      </dsp:nvSpPr>
      <dsp:spPr>
        <a:xfrm>
          <a:off x="1810587" y="2319028"/>
          <a:ext cx="206715" cy="20097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09738"/>
              </a:lnTo>
              <a:lnTo>
                <a:pt x="206715" y="2009738"/>
              </a:lnTo>
            </a:path>
          </a:pathLst>
        </a:custGeom>
        <a:noFill/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DBAF61-A671-41EA-8202-0E9ECCDEBFA0}">
      <dsp:nvSpPr>
        <dsp:cNvPr id="0" name=""/>
        <dsp:cNvSpPr/>
      </dsp:nvSpPr>
      <dsp:spPr>
        <a:xfrm>
          <a:off x="1810587" y="2319028"/>
          <a:ext cx="206715" cy="7901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0155"/>
              </a:lnTo>
              <a:lnTo>
                <a:pt x="206715" y="790155"/>
              </a:lnTo>
            </a:path>
          </a:pathLst>
        </a:custGeom>
        <a:noFill/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254737-C391-4DEB-924C-83E8A1EFB874}">
      <dsp:nvSpPr>
        <dsp:cNvPr id="0" name=""/>
        <dsp:cNvSpPr/>
      </dsp:nvSpPr>
      <dsp:spPr>
        <a:xfrm>
          <a:off x="2361828" y="1340575"/>
          <a:ext cx="1678377" cy="289401"/>
        </a:xfrm>
        <a:custGeom>
          <a:avLst/>
          <a:gdLst/>
          <a:ahLst/>
          <a:cxnLst/>
          <a:rect l="0" t="0" r="0" b="0"/>
          <a:pathLst>
            <a:path>
              <a:moveTo>
                <a:pt x="1678377" y="0"/>
              </a:moveTo>
              <a:lnTo>
                <a:pt x="1678377" y="144700"/>
              </a:lnTo>
              <a:lnTo>
                <a:pt x="0" y="144700"/>
              </a:lnTo>
              <a:lnTo>
                <a:pt x="0" y="289401"/>
              </a:lnTo>
            </a:path>
          </a:pathLst>
        </a:custGeom>
        <a:noFill/>
        <a:ln w="25400" cap="flat" cmpd="sng" algn="ctr">
          <a:solidFill>
            <a:schemeClr val="accent3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7F4721-1BE3-4D22-9184-84853A58383D}">
      <dsp:nvSpPr>
        <dsp:cNvPr id="0" name=""/>
        <dsp:cNvSpPr/>
      </dsp:nvSpPr>
      <dsp:spPr>
        <a:xfrm>
          <a:off x="143083" y="2319028"/>
          <a:ext cx="206715" cy="19379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37997"/>
              </a:lnTo>
              <a:lnTo>
                <a:pt x="206715" y="1937997"/>
              </a:lnTo>
            </a:path>
          </a:pathLst>
        </a:custGeom>
        <a:noFill/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C4B31E-EDCD-4CA4-A38D-C342515EC5D2}">
      <dsp:nvSpPr>
        <dsp:cNvPr id="0" name=""/>
        <dsp:cNvSpPr/>
      </dsp:nvSpPr>
      <dsp:spPr>
        <a:xfrm>
          <a:off x="143083" y="2319028"/>
          <a:ext cx="206715" cy="7184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8415"/>
              </a:lnTo>
              <a:lnTo>
                <a:pt x="206715" y="718415"/>
              </a:lnTo>
            </a:path>
          </a:pathLst>
        </a:custGeom>
        <a:noFill/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ABD101-A8A9-4013-AAA9-04686DFF35EA}">
      <dsp:nvSpPr>
        <dsp:cNvPr id="0" name=""/>
        <dsp:cNvSpPr/>
      </dsp:nvSpPr>
      <dsp:spPr>
        <a:xfrm>
          <a:off x="694324" y="1340575"/>
          <a:ext cx="3345880" cy="289401"/>
        </a:xfrm>
        <a:custGeom>
          <a:avLst/>
          <a:gdLst/>
          <a:ahLst/>
          <a:cxnLst/>
          <a:rect l="0" t="0" r="0" b="0"/>
          <a:pathLst>
            <a:path>
              <a:moveTo>
                <a:pt x="3345880" y="0"/>
              </a:moveTo>
              <a:lnTo>
                <a:pt x="3345880" y="144700"/>
              </a:lnTo>
              <a:lnTo>
                <a:pt x="0" y="144700"/>
              </a:lnTo>
              <a:lnTo>
                <a:pt x="0" y="289401"/>
              </a:lnTo>
            </a:path>
          </a:pathLst>
        </a:custGeom>
        <a:noFill/>
        <a:ln w="25400" cap="flat" cmpd="sng" algn="ctr">
          <a:solidFill>
            <a:srgbClr val="00213A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1E176F-B1E3-4C85-8BD7-712253D6A565}">
      <dsp:nvSpPr>
        <dsp:cNvPr id="0" name=""/>
        <dsp:cNvSpPr/>
      </dsp:nvSpPr>
      <dsp:spPr>
        <a:xfrm>
          <a:off x="3247541" y="218221"/>
          <a:ext cx="1585327" cy="1122354"/>
        </a:xfrm>
        <a:prstGeom prst="rect">
          <a:avLst/>
        </a:prstGeom>
        <a:solidFill>
          <a:schemeClr val="lt1"/>
        </a:solidFill>
        <a:ln w="25400" cap="flat" cmpd="sng" algn="ctr">
          <a:solidFill>
            <a:srgbClr val="00213A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dirty="0" smtClean="0"/>
            <a:t>Neural Architecture Search </a:t>
          </a:r>
          <a:endParaRPr lang="en-US" altLang="ko-KR" sz="1800" b="1" kern="1200" dirty="0"/>
        </a:p>
      </dsp:txBody>
      <dsp:txXfrm>
        <a:off x="3247541" y="218221"/>
        <a:ext cx="1585327" cy="1122354"/>
      </dsp:txXfrm>
    </dsp:sp>
    <dsp:sp modelId="{07950298-8F30-412B-A1C9-2AB40D55DFC3}">
      <dsp:nvSpPr>
        <dsp:cNvPr id="0" name=""/>
        <dsp:cNvSpPr/>
      </dsp:nvSpPr>
      <dsp:spPr>
        <a:xfrm>
          <a:off x="5273" y="1629977"/>
          <a:ext cx="1378102" cy="689051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/>
            <a:t>Evolutionary Algorithm</a:t>
          </a:r>
          <a:endParaRPr lang="en-US" altLang="ko-KR" sz="1400" kern="1200" dirty="0"/>
        </a:p>
      </dsp:txBody>
      <dsp:txXfrm>
        <a:off x="5273" y="1629977"/>
        <a:ext cx="1378102" cy="689051"/>
      </dsp:txXfrm>
    </dsp:sp>
    <dsp:sp modelId="{797F70B9-8678-49C7-91E6-5C6434326109}">
      <dsp:nvSpPr>
        <dsp:cNvPr id="0" name=""/>
        <dsp:cNvSpPr/>
      </dsp:nvSpPr>
      <dsp:spPr>
        <a:xfrm>
          <a:off x="349798" y="2608429"/>
          <a:ext cx="1088452" cy="858027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smtClean="0"/>
            <a:t>Large-Scale Evolution of Image Classifiers (ICML, 2017)</a:t>
          </a:r>
          <a:endParaRPr lang="en-US" altLang="ko-KR" sz="900" kern="1200" dirty="0"/>
        </a:p>
      </dsp:txBody>
      <dsp:txXfrm>
        <a:off x="349798" y="2608429"/>
        <a:ext cx="1088452" cy="858027"/>
      </dsp:txXfrm>
    </dsp:sp>
    <dsp:sp modelId="{787372E0-68CA-47A2-B40E-1B84A744D098}">
      <dsp:nvSpPr>
        <dsp:cNvPr id="0" name=""/>
        <dsp:cNvSpPr/>
      </dsp:nvSpPr>
      <dsp:spPr>
        <a:xfrm>
          <a:off x="349798" y="3755858"/>
          <a:ext cx="1088438" cy="1002335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smtClean="0"/>
            <a:t>Regularized Evolution for Image Classifier Architecture Search (</a:t>
          </a:r>
          <a:r>
            <a:rPr lang="en-US" altLang="ko-KR" sz="900" kern="1200" dirty="0" err="1" smtClean="0"/>
            <a:t>arXiv</a:t>
          </a:r>
          <a:r>
            <a:rPr lang="en-US" altLang="ko-KR" sz="900" kern="1200" dirty="0" smtClean="0"/>
            <a:t>, 2018)</a:t>
          </a:r>
          <a:endParaRPr lang="en-US" altLang="ko-KR" sz="900" kern="1200" dirty="0"/>
        </a:p>
      </dsp:txBody>
      <dsp:txXfrm>
        <a:off x="349798" y="3755858"/>
        <a:ext cx="1088438" cy="1002335"/>
      </dsp:txXfrm>
    </dsp:sp>
    <dsp:sp modelId="{5D916D3E-DF3E-49D2-877E-314B7EE4E915}">
      <dsp:nvSpPr>
        <dsp:cNvPr id="0" name=""/>
        <dsp:cNvSpPr/>
      </dsp:nvSpPr>
      <dsp:spPr>
        <a:xfrm>
          <a:off x="1672777" y="1629977"/>
          <a:ext cx="1378102" cy="689051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/>
            <a:t>Reinforcement Learning</a:t>
          </a:r>
          <a:endParaRPr lang="en-US" altLang="ko-KR" sz="1400" kern="1200" dirty="0"/>
        </a:p>
      </dsp:txBody>
      <dsp:txXfrm>
        <a:off x="1672777" y="1629977"/>
        <a:ext cx="1378102" cy="689051"/>
      </dsp:txXfrm>
    </dsp:sp>
    <dsp:sp modelId="{64C3A09A-003B-4E5D-B313-E5C7815E09E2}">
      <dsp:nvSpPr>
        <dsp:cNvPr id="0" name=""/>
        <dsp:cNvSpPr/>
      </dsp:nvSpPr>
      <dsp:spPr>
        <a:xfrm>
          <a:off x="2017302" y="2608429"/>
          <a:ext cx="1399848" cy="1001508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smtClean="0"/>
            <a:t>Neural Architecture Search with Reinforcement Learning (ICLR, 2017)</a:t>
          </a:r>
          <a:endParaRPr lang="en-US" altLang="ko-KR" sz="900" kern="1200" dirty="0"/>
        </a:p>
      </dsp:txBody>
      <dsp:txXfrm>
        <a:off x="2017302" y="2608429"/>
        <a:ext cx="1399848" cy="1001508"/>
      </dsp:txXfrm>
    </dsp:sp>
    <dsp:sp modelId="{C5A288B8-8BE5-42AC-AECA-7708D3FCAA6F}">
      <dsp:nvSpPr>
        <dsp:cNvPr id="0" name=""/>
        <dsp:cNvSpPr/>
      </dsp:nvSpPr>
      <dsp:spPr>
        <a:xfrm>
          <a:off x="2017302" y="3899339"/>
          <a:ext cx="1378116" cy="858854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smtClean="0"/>
            <a:t>Efficient Neural Architecture Search via Parameter Sharing (ICML, 2018)</a:t>
          </a:r>
          <a:endParaRPr lang="en-US" altLang="ko-KR" sz="900" kern="1200" dirty="0"/>
        </a:p>
      </dsp:txBody>
      <dsp:txXfrm>
        <a:off x="2017302" y="3899339"/>
        <a:ext cx="1378116" cy="858854"/>
      </dsp:txXfrm>
    </dsp:sp>
    <dsp:sp modelId="{DAE4BACC-E53D-478C-B685-5DCB4E682517}">
      <dsp:nvSpPr>
        <dsp:cNvPr id="0" name=""/>
        <dsp:cNvSpPr/>
      </dsp:nvSpPr>
      <dsp:spPr>
        <a:xfrm>
          <a:off x="3362027" y="1629977"/>
          <a:ext cx="1378102" cy="689051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/>
            <a:t>SMBO</a:t>
          </a:r>
          <a:endParaRPr lang="en-US" altLang="ko-KR" sz="1400" kern="1200" dirty="0"/>
        </a:p>
      </dsp:txBody>
      <dsp:txXfrm>
        <a:off x="3362027" y="1629977"/>
        <a:ext cx="1378102" cy="689051"/>
      </dsp:txXfrm>
    </dsp:sp>
    <dsp:sp modelId="{92DE4DD8-639D-4B87-9D6F-0FD053F230BB}">
      <dsp:nvSpPr>
        <dsp:cNvPr id="0" name=""/>
        <dsp:cNvSpPr/>
      </dsp:nvSpPr>
      <dsp:spPr>
        <a:xfrm>
          <a:off x="3706552" y="2608429"/>
          <a:ext cx="1162029" cy="1119494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smtClean="0"/>
            <a:t>Progressive Neural Architecture Search (ECCV, 2018)</a:t>
          </a:r>
          <a:endParaRPr lang="en-US" altLang="ko-KR" sz="900" kern="1200" dirty="0"/>
        </a:p>
      </dsp:txBody>
      <dsp:txXfrm>
        <a:off x="3706552" y="2608429"/>
        <a:ext cx="1162029" cy="1119494"/>
      </dsp:txXfrm>
    </dsp:sp>
    <dsp:sp modelId="{5A05EA8C-7E49-4918-9DAF-19871C913D5F}">
      <dsp:nvSpPr>
        <dsp:cNvPr id="0" name=""/>
        <dsp:cNvSpPr/>
      </dsp:nvSpPr>
      <dsp:spPr>
        <a:xfrm>
          <a:off x="5029531" y="1629977"/>
          <a:ext cx="1378102" cy="689051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/>
            <a:t>Gradient-based Optimization</a:t>
          </a:r>
          <a:endParaRPr lang="en-US" altLang="ko-KR" sz="1400" kern="1200" dirty="0"/>
        </a:p>
      </dsp:txBody>
      <dsp:txXfrm>
        <a:off x="5029531" y="1629977"/>
        <a:ext cx="1378102" cy="689051"/>
      </dsp:txXfrm>
    </dsp:sp>
    <dsp:sp modelId="{3D9D5767-FD24-48D0-A26E-7DA5E69A41F6}">
      <dsp:nvSpPr>
        <dsp:cNvPr id="0" name=""/>
        <dsp:cNvSpPr/>
      </dsp:nvSpPr>
      <dsp:spPr>
        <a:xfrm>
          <a:off x="5374056" y="2608429"/>
          <a:ext cx="1127067" cy="858027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smtClean="0"/>
            <a:t>Differentiable Architecture Search (ICLR, 2019)</a:t>
          </a:r>
          <a:endParaRPr lang="en-US" altLang="ko-KR" sz="900" kern="1200" dirty="0"/>
        </a:p>
      </dsp:txBody>
      <dsp:txXfrm>
        <a:off x="5374056" y="2608429"/>
        <a:ext cx="1127067" cy="858027"/>
      </dsp:txXfrm>
    </dsp:sp>
    <dsp:sp modelId="{F44C01DD-51BC-4BE5-9077-4DD23161FA7B}">
      <dsp:nvSpPr>
        <dsp:cNvPr id="0" name=""/>
        <dsp:cNvSpPr/>
      </dsp:nvSpPr>
      <dsp:spPr>
        <a:xfrm>
          <a:off x="6697034" y="1629977"/>
          <a:ext cx="1378102" cy="689051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/>
            <a:t>Others…</a:t>
          </a:r>
          <a:endParaRPr lang="en-US" altLang="ko-KR" sz="1400" kern="1200" dirty="0"/>
        </a:p>
      </dsp:txBody>
      <dsp:txXfrm>
        <a:off x="6697034" y="1629977"/>
        <a:ext cx="1378102" cy="689051"/>
      </dsp:txXfrm>
    </dsp:sp>
    <dsp:sp modelId="{43FABF9D-127A-43C3-BA14-023B2308A86A}">
      <dsp:nvSpPr>
        <dsp:cNvPr id="0" name=""/>
        <dsp:cNvSpPr/>
      </dsp:nvSpPr>
      <dsp:spPr>
        <a:xfrm>
          <a:off x="7041560" y="2608429"/>
          <a:ext cx="1378102" cy="689051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smtClean="0"/>
            <a:t>Using </a:t>
          </a:r>
          <a:r>
            <a:rPr lang="en-US" altLang="ko-KR" sz="900" kern="1200" dirty="0" err="1" smtClean="0"/>
            <a:t>Hypernetworks</a:t>
          </a:r>
          <a:endParaRPr lang="en-US" altLang="ko-KR" sz="900" kern="1200" dirty="0"/>
        </a:p>
      </dsp:txBody>
      <dsp:txXfrm>
        <a:off x="7041560" y="2608429"/>
        <a:ext cx="1378102" cy="689051"/>
      </dsp:txXfrm>
    </dsp:sp>
    <dsp:sp modelId="{624641E5-A4AA-4045-82FD-AA1B7BE9A36A}">
      <dsp:nvSpPr>
        <dsp:cNvPr id="0" name=""/>
        <dsp:cNvSpPr/>
      </dsp:nvSpPr>
      <dsp:spPr>
        <a:xfrm>
          <a:off x="7041560" y="3586882"/>
          <a:ext cx="1378102" cy="689051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smtClean="0"/>
            <a:t>Random Search</a:t>
          </a:r>
          <a:endParaRPr lang="en-US" altLang="ko-KR" sz="900" kern="1200" dirty="0"/>
        </a:p>
      </dsp:txBody>
      <dsp:txXfrm>
        <a:off x="7041560" y="3586882"/>
        <a:ext cx="1378102" cy="689051"/>
      </dsp:txXfrm>
    </dsp:sp>
    <dsp:sp modelId="{8836F3C3-BE09-463C-A06B-0D0E60EC9324}">
      <dsp:nvSpPr>
        <dsp:cNvPr id="0" name=""/>
        <dsp:cNvSpPr/>
      </dsp:nvSpPr>
      <dsp:spPr>
        <a:xfrm>
          <a:off x="7041560" y="4565335"/>
          <a:ext cx="1378102" cy="689051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smtClean="0"/>
            <a:t>Bayesian Optimization</a:t>
          </a:r>
          <a:endParaRPr lang="en-US" altLang="ko-KR" sz="900" kern="1200" dirty="0"/>
        </a:p>
      </dsp:txBody>
      <dsp:txXfrm>
        <a:off x="7041560" y="4565335"/>
        <a:ext cx="1378102" cy="6890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7A38A3-B371-4CEC-A96A-8DC212F70699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AEBA58-A133-4637-9B4D-DFC7F8FBC7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389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머신러닝 전문가가 아닌 모두가 쓸수 있는 </a:t>
            </a:r>
            <a:r>
              <a:rPr lang="en-US" altLang="ko-KR" dirty="0" smtClean="0"/>
              <a:t>AI</a:t>
            </a:r>
            <a:r>
              <a:rPr lang="en-US" altLang="ko-KR" baseline="0" dirty="0" smtClean="0"/>
              <a:t>. -&gt; </a:t>
            </a:r>
            <a:r>
              <a:rPr lang="ko-KR" altLang="en-US" baseline="0" dirty="0" smtClean="0"/>
              <a:t>선한영향력</a:t>
            </a:r>
            <a:endParaRPr lang="en-US" altLang="ko-K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400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Little</a:t>
            </a:r>
            <a:r>
              <a:rPr lang="en-US" baseline="0" dirty="0" smtClean="0"/>
              <a:t> to no human intervention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43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Modify the tournament selection algorithm by introducing an age property.</a:t>
            </a:r>
          </a:p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Associate each model with an age -&gt; bias the tournament selection to choose the “younger” model. </a:t>
            </a:r>
            <a:endParaRPr lang="ko-KR" altLang="en-US" dirty="0" smtClean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6897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NASnet</a:t>
            </a:r>
            <a:r>
              <a:rPr lang="en-US" baseline="0" dirty="0" smtClean="0"/>
              <a:t> not equal to RL it’s transfer learning</a:t>
            </a:r>
          </a:p>
          <a:p>
            <a:r>
              <a:rPr lang="en-US" baseline="0" dirty="0" smtClean="0"/>
              <a:t>Transfer learning</a:t>
            </a:r>
            <a:r>
              <a:rPr lang="ko-KR" altLang="en-US" baseline="0" dirty="0" smtClean="0"/>
              <a:t>과  </a:t>
            </a:r>
            <a:r>
              <a:rPr lang="en-US" altLang="ko-KR" baseline="0" dirty="0" err="1" smtClean="0"/>
              <a:t>automl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boundary </a:t>
            </a:r>
            <a:r>
              <a:rPr lang="ko-KR" altLang="en-US" baseline="0" dirty="0" smtClean="0"/>
              <a:t>애매모호</a:t>
            </a:r>
            <a:endParaRPr lang="en-US" altLang="ko-KR" baseline="0" dirty="0" smtClean="0"/>
          </a:p>
          <a:p>
            <a:r>
              <a:rPr lang="en-US" altLang="ko-KR" baseline="0" dirty="0" smtClean="0"/>
              <a:t>Train with </a:t>
            </a:r>
            <a:r>
              <a:rPr lang="en-US" altLang="ko-KR" baseline="0" dirty="0" err="1" smtClean="0"/>
              <a:t>cifar</a:t>
            </a:r>
            <a:r>
              <a:rPr lang="en-US" altLang="ko-KR" baseline="0" dirty="0" smtClean="0"/>
              <a:t> 10 then test it on </a:t>
            </a:r>
            <a:r>
              <a:rPr lang="en-US" altLang="ko-KR" baseline="0" dirty="0" err="1" smtClean="0"/>
              <a:t>imagenet</a:t>
            </a:r>
            <a:endParaRPr lang="en-US" altLang="ko-KR" baseline="0" dirty="0" smtClean="0"/>
          </a:p>
          <a:p>
            <a:r>
              <a:rPr lang="en-US" dirty="0" smtClean="0"/>
              <a:t>Search space </a:t>
            </a:r>
            <a:r>
              <a:rPr lang="ko-KR" altLang="en-US" dirty="0" smtClean="0"/>
              <a:t>자주쓰임</a:t>
            </a:r>
            <a:endParaRPr lang="en-US" altLang="ko-KR" dirty="0" smtClean="0"/>
          </a:p>
          <a:p>
            <a:r>
              <a:rPr lang="en-US" baseline="0" dirty="0" smtClean="0"/>
              <a:t>Training result benchmark</a:t>
            </a:r>
            <a:r>
              <a:rPr lang="ko-KR" altLang="en-US" baseline="0" dirty="0" smtClean="0"/>
              <a:t>로 씀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744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Explain</a:t>
            </a:r>
            <a:r>
              <a:rPr lang="en-US" altLang="ko-KR" baseline="0" dirty="0" smtClean="0"/>
              <a:t> reinforcement learning, </a:t>
            </a:r>
          </a:p>
          <a:p>
            <a:r>
              <a:rPr lang="en-US" altLang="ko-KR" baseline="0" dirty="0" smtClean="0"/>
              <a:t>In the domain of NAS, we have an RNN controller (agent), and a set of child networks (environment)</a:t>
            </a:r>
          </a:p>
          <a:p>
            <a:r>
              <a:rPr lang="en-US" altLang="ko-KR" baseline="0" dirty="0" smtClean="0"/>
              <a:t>Accuracy of the </a:t>
            </a:r>
            <a:r>
              <a:rPr lang="en-US" altLang="ko-KR" baseline="0" dirty="0" err="1" smtClean="0"/>
              <a:t>childnetwork</a:t>
            </a:r>
            <a:r>
              <a:rPr lang="en-US" altLang="ko-KR" baseline="0" dirty="0" smtClean="0"/>
              <a:t> is used as a reward to update the controller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7181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 smtClean="0"/>
              <a:t>How the controller RNN generates architectural </a:t>
            </a:r>
            <a:r>
              <a:rPr lang="en-US" altLang="ko-KR" sz="1200" dirty="0" err="1" smtClean="0"/>
              <a:t>hyperparameters</a:t>
            </a:r>
            <a:r>
              <a:rPr lang="en-US" altLang="ko-KR" sz="1200" dirty="0" smtClean="0"/>
              <a:t> of a CNN.</a:t>
            </a:r>
          </a:p>
          <a:p>
            <a:r>
              <a:rPr lang="en-US" altLang="ko-KR" sz="1200" dirty="0" smtClean="0"/>
              <a:t>The parameters of the controller RNN are optimized in order to maximize the expected validation accuracy of the proposed architectures. </a:t>
            </a:r>
          </a:p>
          <a:p>
            <a:r>
              <a:rPr lang="en-US" altLang="ko-KR" sz="1200" dirty="0" smtClean="0"/>
              <a:t>Anchor Points: Decide which previous layers should be connected</a:t>
            </a:r>
          </a:p>
          <a:p>
            <a:r>
              <a:rPr lang="en-US" altLang="ko-KR" sz="1200" dirty="0" smtClean="0"/>
              <a:t>Policy gradient method to update the parameters.</a:t>
            </a:r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269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One caveat</a:t>
            </a:r>
            <a:r>
              <a:rPr lang="en-US" altLang="ko-KR" baseline="0" dirty="0" smtClean="0"/>
              <a:t> to NAS: </a:t>
            </a:r>
            <a:r>
              <a:rPr lang="en-US" altLang="ko-KR" dirty="0" err="1" smtClean="0"/>
              <a:t>Gpu</a:t>
            </a:r>
            <a:r>
              <a:rPr lang="en-US" altLang="ko-KR" baseline="0" dirty="0" smtClean="0"/>
              <a:t> 500x 30 days = 1500days ~2000 days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1348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Build a directed acyclic graph which can represent all possible child networks in the search space by activating/deactivating nodes and edges;</a:t>
            </a:r>
          </a:p>
          <a:p>
            <a:r>
              <a:rPr lang="en-US" altLang="ko-KR" baseline="0" dirty="0" smtClean="0"/>
              <a:t>Depending on the child network, only some of the edges will be activated;</a:t>
            </a:r>
          </a:p>
          <a:p>
            <a:r>
              <a:rPr lang="en-US" altLang="ko-KR" baseline="0" dirty="0" smtClean="0"/>
              <a:t>once the weights assigned to each activated edge are learned, they are never re-initialized.</a:t>
            </a:r>
          </a:p>
          <a:p>
            <a:r>
              <a:rPr lang="en-US" altLang="ko-KR" baseline="0" dirty="0" smtClean="0"/>
              <a:t>Cell: inception module, build a cell and stack them to make a deep network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0273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Micro v.</a:t>
            </a:r>
            <a:r>
              <a:rPr lang="en-US" altLang="ko-KR" baseline="0" dirty="0" smtClean="0"/>
              <a:t> macro search space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5753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1648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All</a:t>
            </a:r>
            <a:r>
              <a:rPr lang="en-US" altLang="ko-KR" baseline="0" dirty="0" smtClean="0"/>
              <a:t> possible operation </a:t>
            </a:r>
            <a:r>
              <a:rPr lang="ko-KR" altLang="en-US" baseline="0" dirty="0" smtClean="0"/>
              <a:t>에 대한 </a:t>
            </a:r>
            <a:r>
              <a:rPr lang="en-US" altLang="ko-KR" baseline="0" dirty="0" err="1" smtClean="0"/>
              <a:t>softmax</a:t>
            </a:r>
            <a:r>
              <a:rPr lang="ko-KR" altLang="en-US" baseline="0" dirty="0" smtClean="0"/>
              <a:t>를 취한 값으로 </a:t>
            </a:r>
            <a:r>
              <a:rPr lang="en-US" altLang="ko-KR" baseline="0" dirty="0" smtClean="0"/>
              <a:t>weight alpha </a:t>
            </a:r>
            <a:r>
              <a:rPr lang="ko-KR" altLang="en-US" baseline="0" dirty="0" smtClean="0"/>
              <a:t>를 줌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406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2717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Cutout</a:t>
            </a:r>
            <a:r>
              <a:rPr lang="en-US" altLang="ko-KR" baseline="0" dirty="0" smtClean="0"/>
              <a:t> -&gt; </a:t>
            </a:r>
            <a:r>
              <a:rPr lang="ko-KR" altLang="en-US" baseline="0" dirty="0" smtClean="0"/>
              <a:t>이미지의 일부분을 잘라내서 </a:t>
            </a:r>
            <a:r>
              <a:rPr lang="en-US" altLang="ko-KR" baseline="0" dirty="0" smtClean="0"/>
              <a:t>data augmentation </a:t>
            </a:r>
            <a:r>
              <a:rPr lang="ko-KR" altLang="en-US" baseline="0" dirty="0" smtClean="0"/>
              <a:t>테크닉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7013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0795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8634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</a:t>
            </a:r>
            <a:r>
              <a:rPr lang="en-US" altLang="ko-KR" baseline="0" dirty="0" smtClean="0"/>
              <a:t> is preset as element-wise multiplication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465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어떻게 </a:t>
            </a:r>
            <a:r>
              <a:rPr lang="en-US" altLang="ko-KR" dirty="0" smtClean="0"/>
              <a:t>identical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하게 </a:t>
            </a:r>
            <a:r>
              <a:rPr lang="en-US" altLang="ko-KR" baseline="0" dirty="0" smtClean="0"/>
              <a:t>fix </a:t>
            </a:r>
            <a:r>
              <a:rPr lang="ko-KR" altLang="en-US" baseline="0" dirty="0" smtClean="0"/>
              <a:t>하는지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6701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What</a:t>
            </a:r>
            <a:r>
              <a:rPr lang="en-US" altLang="ko-KR" baseline="0" dirty="0" smtClean="0"/>
              <a:t> is </a:t>
            </a:r>
            <a:r>
              <a:rPr lang="en-US" altLang="ko-KR" baseline="0" dirty="0" err="1" smtClean="0"/>
              <a:t>dropblock</a:t>
            </a:r>
            <a:r>
              <a:rPr lang="en-US" altLang="ko-KR" baseline="0" dirty="0" smtClean="0"/>
              <a:t>?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0769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바닐라 </a:t>
            </a:r>
            <a:r>
              <a:rPr lang="en-US" altLang="ko-KR" dirty="0" err="1" smtClean="0"/>
              <a:t>fpn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그림 추가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4487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Skip:</a:t>
            </a:r>
            <a:r>
              <a:rPr lang="en-US" altLang="ko-KR" baseline="0" dirty="0" smtClean="0"/>
              <a:t> binary value indicating whether the current s-</a:t>
            </a:r>
            <a:r>
              <a:rPr lang="en-US" altLang="ko-KR" baseline="0" dirty="0" err="1" smtClean="0"/>
              <a:t>th</a:t>
            </a:r>
            <a:r>
              <a:rPr lang="en-US" altLang="ko-KR" baseline="0" dirty="0" smtClean="0"/>
              <a:t> cell takes a skip connection from previous cells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702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11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Not entirely reliable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191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애키우듯 키우는 소중한 뉴럴넷</a:t>
            </a:r>
            <a:r>
              <a:rPr lang="en-US" altLang="ko-KR" dirty="0" smtClean="0"/>
              <a:t>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092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Developed to alleviate</a:t>
            </a:r>
            <a:r>
              <a:rPr lang="en-US" altLang="ko-KR" baseline="0" dirty="0" smtClean="0"/>
              <a:t> these problems that engineers face everyday; instead of manually designing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612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Researchers</a:t>
            </a:r>
            <a:r>
              <a:rPr lang="en-US" altLang="ko-KR" baseline="0" dirty="0" smtClean="0"/>
              <a:t> have a</a:t>
            </a:r>
            <a:r>
              <a:rPr lang="en-US" altLang="ko-KR" dirty="0" smtClean="0"/>
              <a:t>dopted and experimented with</a:t>
            </a:r>
            <a:r>
              <a:rPr lang="en-US" altLang="ko-KR" baseline="0" dirty="0" smtClean="0"/>
              <a:t> many pre-existing algorithms, such as</a:t>
            </a:r>
          </a:p>
          <a:p>
            <a:r>
              <a:rPr lang="en-US" altLang="ko-KR" baseline="0" dirty="0" smtClean="0"/>
              <a:t>Today, I’ll be covering the basics of RL-based NAS 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430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with a single layer architecture</a:t>
            </a:r>
            <a:r>
              <a:rPr lang="en-US" baseline="0" dirty="0" smtClean="0"/>
              <a:t> without convolution</a:t>
            </a:r>
          </a:p>
          <a:p>
            <a:r>
              <a:rPr lang="en-US" baseline="0" dirty="0" smtClean="0"/>
              <a:t>Algorithm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simplicity </a:t>
            </a:r>
            <a:r>
              <a:rPr lang="ko-KR" altLang="en-US" baseline="0" dirty="0" smtClean="0"/>
              <a:t>때문 </a:t>
            </a:r>
            <a:r>
              <a:rPr lang="en-US" altLang="ko-KR" baseline="0" dirty="0" smtClean="0"/>
              <a:t>can it really work?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834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no fixed depth, arbitrary skip connections, and few restrictions on numerical parameters.</a:t>
            </a:r>
          </a:p>
          <a:p>
            <a:r>
              <a:rPr lang="en-US" altLang="ko-KR" sz="1200" dirty="0" smtClean="0"/>
              <a:t>Similar to the actions that a human designer may take when improving an architecture.</a:t>
            </a:r>
          </a:p>
          <a:p>
            <a:r>
              <a:rPr lang="en-US" altLang="ko-KR" sz="1200" dirty="0" smtClean="0"/>
              <a:t>Fairly unrestricted search space</a:t>
            </a:r>
          </a:p>
          <a:p>
            <a:r>
              <a:rPr lang="en-US" altLang="ko-KR" sz="1200" dirty="0" smtClean="0"/>
              <a:t>Very little human intervention.</a:t>
            </a:r>
            <a:endParaRPr lang="ko-KR" alt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433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Large scale**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31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144000" cy="684000"/>
          </a:xfrm>
          <a:prstGeom prst="rect">
            <a:avLst/>
          </a:prstGeom>
          <a:gradFill>
            <a:gsLst>
              <a:gs pos="0">
                <a:schemeClr val="accent2">
                  <a:lumMod val="40000"/>
                </a:schemeClr>
              </a:gs>
              <a:gs pos="80000">
                <a:schemeClr val="tx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356992"/>
            <a:ext cx="6400800" cy="541736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accent3">
                    <a:lumMod val="75000"/>
                  </a:schemeClr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이름</a:t>
            </a:r>
            <a:endParaRPr lang="ko-KR" altLang="en-US" dirty="0"/>
          </a:p>
        </p:txBody>
      </p:sp>
      <p:sp>
        <p:nvSpPr>
          <p:cNvPr id="12" name="부제목 2"/>
          <p:cNvSpPr txBox="1">
            <a:spLocks/>
          </p:cNvSpPr>
          <p:nvPr userDrawn="1"/>
        </p:nvSpPr>
        <p:spPr>
          <a:xfrm>
            <a:off x="1371600" y="4606280"/>
            <a:ext cx="6400800" cy="766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kern="1200">
                <a:solidFill>
                  <a:schemeClr val="tx1">
                    <a:tint val="75000"/>
                  </a:schemeClr>
                </a:solidFill>
                <a:latin typeface="Candara" pitchFamily="34" charset="0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Candara" pitchFamily="34" charset="0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ndara" pitchFamily="34" charset="0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ndara" pitchFamily="34" charset="0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ndara" pitchFamily="34" charset="0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rPr>
              <a:t>Seoul National University</a:t>
            </a:r>
          </a:p>
          <a:p>
            <a:r>
              <a:rPr lang="en-US" altLang="ko-KR" sz="1800" b="1" dirty="0" smtClean="0"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rPr>
              <a:t>Data Science Laboratory</a:t>
            </a:r>
            <a:endParaRPr lang="ko-KR" altLang="en-US" sz="1800" b="1" dirty="0">
              <a:latin typeface="Corbel" panose="020B0503020204020204" pitchFamily="34" charset="0"/>
              <a:ea typeface="함초롬돋움" pitchFamily="18" charset="-127"/>
              <a:cs typeface="함초롬돋움" pitchFamily="18" charset="-127"/>
            </a:endParaRPr>
          </a:p>
        </p:txBody>
      </p:sp>
      <p:sp>
        <p:nvSpPr>
          <p:cNvPr id="13" name="날짜 개체 틀 3"/>
          <p:cNvSpPr>
            <a:spLocks noGrp="1"/>
          </p:cNvSpPr>
          <p:nvPr>
            <p:ph type="dt" sz="half" idx="2"/>
          </p:nvPr>
        </p:nvSpPr>
        <p:spPr>
          <a:xfrm>
            <a:off x="27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ndara" pitchFamily="34" charset="0"/>
                <a:ea typeface="함초롬돋움" pitchFamily="18" charset="-127"/>
                <a:cs typeface="함초롬돋움" pitchFamily="18" charset="-127"/>
              </a:defRPr>
            </a:lvl1pPr>
          </a:lstStyle>
          <a:p>
            <a:r>
              <a:rPr lang="ko-KR" altLang="en-US" smtClean="0"/>
              <a:t>이름</a:t>
            </a:r>
            <a:endParaRPr lang="ko-KR" altLang="en-US" dirty="0"/>
          </a:p>
        </p:txBody>
      </p:sp>
      <p:sp>
        <p:nvSpPr>
          <p:cNvPr id="14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772000" y="6356350"/>
            <a:ext cx="360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ndara" pitchFamily="34" charset="0"/>
                <a:ea typeface="함초롬돋움" pitchFamily="18" charset="-127"/>
                <a:cs typeface="함초롬돋움" pitchFamily="18" charset="-127"/>
              </a:defRPr>
            </a:lvl1pPr>
          </a:lstStyle>
          <a:p>
            <a:r>
              <a:rPr lang="ko-KR" altLang="en-US" smtClean="0"/>
              <a:t>제목</a:t>
            </a:r>
            <a:endParaRPr lang="ko-KR" altLang="en-US" dirty="0"/>
          </a:p>
        </p:txBody>
      </p:sp>
      <p:sp>
        <p:nvSpPr>
          <p:cNvPr id="1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7320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ndara" pitchFamily="34" charset="0"/>
                <a:ea typeface="함초롬돋움" pitchFamily="18" charset="-127"/>
                <a:cs typeface="함초롬돋움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000" y="1988840"/>
            <a:ext cx="8856000" cy="1296144"/>
          </a:xfrm>
        </p:spPr>
        <p:txBody>
          <a:bodyPr>
            <a:normAutofit/>
          </a:bodyPr>
          <a:lstStyle>
            <a:lvl1pPr algn="ctr"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Tekton Pro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53745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0" y="0"/>
            <a:ext cx="9144000" cy="684000"/>
          </a:xfrm>
          <a:prstGeom prst="rect">
            <a:avLst/>
          </a:prstGeom>
          <a:gradFill>
            <a:gsLst>
              <a:gs pos="0">
                <a:schemeClr val="accent2">
                  <a:lumMod val="40000"/>
                </a:schemeClr>
              </a:gs>
              <a:gs pos="80000">
                <a:schemeClr val="tx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42000" y="980728"/>
            <a:ext cx="8460000" cy="5112000"/>
          </a:xfrm>
        </p:spPr>
        <p:txBody>
          <a:bodyPr/>
          <a:lstStyle>
            <a:lvl1pPr>
              <a:defRPr sz="2200" baseline="0">
                <a:latin typeface="Corbel" panose="020B0503020204020204" pitchFamily="34" charset="0"/>
              </a:defRPr>
            </a:lvl1pPr>
            <a:lvl2pPr>
              <a:defRPr sz="2000" baseline="0">
                <a:latin typeface="Corbel" panose="020B0503020204020204" pitchFamily="34" charset="0"/>
              </a:defRPr>
            </a:lvl2pPr>
            <a:lvl3pPr>
              <a:defRPr baseline="0">
                <a:latin typeface="Corbel" panose="020B0503020204020204" pitchFamily="34" charset="0"/>
              </a:defRPr>
            </a:lvl3pPr>
            <a:lvl4pPr>
              <a:defRPr baseline="0">
                <a:latin typeface="Candara" panose="020E0502030303020204" pitchFamily="34" charset="0"/>
              </a:defRPr>
            </a:lvl4pPr>
            <a:lvl5pPr>
              <a:defRPr baseline="0">
                <a:latin typeface="Candara" panose="020E0502030303020204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2"/>
          </p:nvPr>
        </p:nvSpPr>
        <p:spPr>
          <a:xfrm>
            <a:off x="27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ndara" pitchFamily="34" charset="0"/>
                <a:ea typeface="함초롬돋움" pitchFamily="18" charset="-127"/>
                <a:cs typeface="함초롬돋움" pitchFamily="18" charset="-127"/>
              </a:defRPr>
            </a:lvl1pPr>
          </a:lstStyle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이름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772000" y="6356350"/>
            <a:ext cx="360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ndara" pitchFamily="34" charset="0"/>
                <a:ea typeface="함초롬돋움" pitchFamily="18" charset="-127"/>
                <a:cs typeface="함초롬돋움" pitchFamily="18" charset="-127"/>
              </a:defRPr>
            </a:lvl1pPr>
          </a:lstStyle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제목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7320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ndara" pitchFamily="34" charset="0"/>
                <a:ea typeface="함초롬돋움" pitchFamily="18" charset="-127"/>
                <a:cs typeface="함초롬돋움" pitchFamily="18" charset="-127"/>
              </a:defRPr>
            </a:lvl1pPr>
          </a:lstStyle>
          <a:p>
            <a:fld id="{CF8480F8-0D16-4650-9CD0-D3D2A4C603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en-US" altLang="ko-KR" dirty="0" smtClean="0">
                <a:solidFill>
                  <a:prstClr val="black">
                    <a:tint val="75000"/>
                  </a:prstClr>
                </a:solidFill>
              </a:rPr>
              <a:t>/25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제목 개체 틀 1"/>
          <p:cNvSpPr>
            <a:spLocks noGrp="1"/>
          </p:cNvSpPr>
          <p:nvPr>
            <p:ph type="title"/>
          </p:nvPr>
        </p:nvSpPr>
        <p:spPr>
          <a:xfrm>
            <a:off x="144000" y="0"/>
            <a:ext cx="8856000" cy="68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 baseline="0"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1pPr>
          </a:lstStyle>
          <a:p>
            <a:r>
              <a:rPr lang="ko-KR" altLang="en-US" dirty="0" smtClean="0"/>
              <a:t>페이지 제목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1269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3"/>
          <p:cNvSpPr>
            <a:spLocks noGrp="1"/>
          </p:cNvSpPr>
          <p:nvPr>
            <p:ph type="dt" sz="half" idx="2"/>
          </p:nvPr>
        </p:nvSpPr>
        <p:spPr>
          <a:xfrm>
            <a:off x="27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ndara" pitchFamily="34" charset="0"/>
                <a:ea typeface="함초롬돋움" pitchFamily="18" charset="-127"/>
                <a:cs typeface="함초롬돋움" pitchFamily="18" charset="-127"/>
              </a:defRPr>
            </a:lvl1pPr>
          </a:lstStyle>
          <a:p>
            <a:r>
              <a:rPr lang="ko-KR" altLang="en-US" smtClean="0"/>
              <a:t>이름</a:t>
            </a:r>
            <a:endParaRPr lang="ko-KR" altLang="en-US" dirty="0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772000" y="6356350"/>
            <a:ext cx="360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ndara" pitchFamily="34" charset="0"/>
                <a:ea typeface="함초롬돋움" pitchFamily="18" charset="-127"/>
                <a:cs typeface="함초롬돋움" pitchFamily="18" charset="-127"/>
              </a:defRPr>
            </a:lvl1pPr>
          </a:lstStyle>
          <a:p>
            <a:r>
              <a:rPr lang="ko-KR" altLang="en-US" smtClean="0"/>
              <a:t>제목</a:t>
            </a:r>
            <a:endParaRPr lang="ko-KR" alt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7320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ndara" pitchFamily="34" charset="0"/>
                <a:ea typeface="함초롬돋움" pitchFamily="18" charset="-127"/>
                <a:cs typeface="함초롬돋움" pitchFamily="18" charset="-127"/>
              </a:defRPr>
            </a:lvl1pPr>
          </a:lstStyle>
          <a:p>
            <a:fld id="{CF8480F8-0D16-4650-9CD0-D3D2A4C60333}" type="slidenum">
              <a:rPr lang="ko-KR" altLang="en-US" smtClean="0"/>
              <a:pPr/>
              <a:t>‹#›</a:t>
            </a:fld>
            <a:r>
              <a:rPr lang="en-US" altLang="ko-KR" dirty="0" smtClean="0"/>
              <a:t>/25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28918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3"/>
          <p:cNvSpPr>
            <a:spLocks noGrp="1"/>
          </p:cNvSpPr>
          <p:nvPr>
            <p:ph type="dt" sz="half" idx="2"/>
          </p:nvPr>
        </p:nvSpPr>
        <p:spPr>
          <a:xfrm>
            <a:off x="27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ndara" pitchFamily="34" charset="0"/>
                <a:ea typeface="함초롬돋움" pitchFamily="18" charset="-127"/>
                <a:cs typeface="함초롬돋움" pitchFamily="18" charset="-127"/>
              </a:defRPr>
            </a:lvl1pPr>
          </a:lstStyle>
          <a:p>
            <a:r>
              <a:rPr lang="ko-KR" altLang="en-US" smtClean="0"/>
              <a:t>이름</a:t>
            </a:r>
            <a:endParaRPr lang="ko-KR" altLang="en-US" dirty="0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772000" y="6356350"/>
            <a:ext cx="360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ndara" pitchFamily="34" charset="0"/>
                <a:ea typeface="함초롬돋움" pitchFamily="18" charset="-127"/>
                <a:cs typeface="함초롬돋움" pitchFamily="18" charset="-127"/>
              </a:defRPr>
            </a:lvl1pPr>
          </a:lstStyle>
          <a:p>
            <a:r>
              <a:rPr lang="ko-KR" altLang="en-US" smtClean="0"/>
              <a:t>제목</a:t>
            </a:r>
            <a:endParaRPr lang="ko-KR" alt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7320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ndara" pitchFamily="34" charset="0"/>
                <a:ea typeface="함초롬돋움" pitchFamily="18" charset="-127"/>
                <a:cs typeface="함초롬돋움" pitchFamily="18" charset="-127"/>
              </a:defRPr>
            </a:lvl1pPr>
          </a:lstStyle>
          <a:p>
            <a:fld id="{CF8480F8-0D16-4650-9CD0-D3D2A4C60333}" type="slidenum">
              <a:rPr lang="ko-KR" altLang="en-US" smtClean="0"/>
              <a:pPr/>
              <a:t>‹#›</a:t>
            </a:fld>
            <a:r>
              <a:rPr lang="en-US" altLang="ko-KR" dirty="0" smtClean="0"/>
              <a:t>/25</a:t>
            </a:r>
            <a:endParaRPr lang="ko-KR" altLang="en-US" dirty="0"/>
          </a:p>
        </p:txBody>
      </p:sp>
      <p:pic>
        <p:nvPicPr>
          <p:cNvPr id="8" name="Picture 2" descr="https://encrypted-tbn0.gstatic.com/images?q=tbn:ANd9GcTV0fzHlVSVGEYIELVu_BMH0nnLG5jNKza4l_e4zNkxgBxhHFQ3Kw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50" y="2581275"/>
            <a:ext cx="27051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70161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000" y="980728"/>
            <a:ext cx="8460000" cy="511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27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ndara" pitchFamily="34" charset="0"/>
                <a:ea typeface="함초롬돋움" pitchFamily="18" charset="-127"/>
                <a:cs typeface="함초롬돋움" pitchFamily="18" charset="-127"/>
              </a:defRPr>
            </a:lvl1pPr>
          </a:lstStyle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이름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772000" y="6356350"/>
            <a:ext cx="360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ndara" pitchFamily="34" charset="0"/>
                <a:ea typeface="함초롬돋움" pitchFamily="18" charset="-127"/>
                <a:cs typeface="함초롬돋움" pitchFamily="18" charset="-127"/>
              </a:defRPr>
            </a:lvl1pPr>
          </a:lstStyle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제목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7320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ndara" pitchFamily="34" charset="0"/>
                <a:ea typeface="함초롬돋움" pitchFamily="18" charset="-127"/>
                <a:cs typeface="함초롬돋움" pitchFamily="18" charset="-127"/>
              </a:defRPr>
            </a:lvl1pPr>
          </a:lstStyle>
          <a:p>
            <a:fld id="{CF8480F8-0D16-4650-9CD0-D3D2A4C603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/00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44000" y="0"/>
            <a:ext cx="8856000" cy="68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페이지 제목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1369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4" r:id="rId2"/>
    <p:sldLayoutId id="2147483670" r:id="rId3"/>
    <p:sldLayoutId id="2147483671" r:id="rId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2800" kern="1200">
          <a:solidFill>
            <a:schemeClr val="bg1"/>
          </a:solidFill>
          <a:latin typeface="Tekton Pro" pitchFamily="34" charset="0"/>
          <a:ea typeface="함초롬돋움" pitchFamily="18" charset="-127"/>
          <a:cs typeface="함초롬돋움" pitchFamily="18" charset="-127"/>
        </a:defRPr>
      </a:lvl1pPr>
    </p:titleStyle>
    <p:bodyStyle>
      <a:lvl1pPr marL="342900" indent="-342900" algn="l" defTabSz="914400" rtl="0" eaLnBrk="1" latinLnBrk="1" hangingPunct="1">
        <a:lnSpc>
          <a:spcPct val="120000"/>
        </a:lnSpc>
        <a:spcBef>
          <a:spcPct val="20000"/>
        </a:spcBef>
        <a:buClr>
          <a:schemeClr val="accent4"/>
        </a:buClr>
        <a:buFont typeface="Arial" pitchFamily="34" charset="0"/>
        <a:buChar char="•"/>
        <a:defRPr sz="2400" kern="1200">
          <a:solidFill>
            <a:schemeClr val="tx1"/>
          </a:solidFill>
          <a:latin typeface="Tekton Pro" pitchFamily="34" charset="0"/>
          <a:ea typeface="함초롬돋움" pitchFamily="18" charset="-127"/>
          <a:cs typeface="함초롬돋움" pitchFamily="18" charset="-127"/>
        </a:defRPr>
      </a:lvl1pPr>
      <a:lvl2pPr marL="742950" indent="-285750" algn="l" defTabSz="914400" rtl="0" eaLnBrk="1" latinLnBrk="1" hangingPunct="1">
        <a:lnSpc>
          <a:spcPct val="120000"/>
        </a:lnSpc>
        <a:spcBef>
          <a:spcPct val="20000"/>
        </a:spcBef>
        <a:buClr>
          <a:schemeClr val="accent4"/>
        </a:buClr>
        <a:buFont typeface="Arial" pitchFamily="34" charset="0"/>
        <a:buChar char="–"/>
        <a:defRPr sz="2400" kern="1200">
          <a:solidFill>
            <a:schemeClr val="tx1"/>
          </a:solidFill>
          <a:latin typeface="Tekton Pro" pitchFamily="34" charset="0"/>
          <a:ea typeface="함초롬돋움" pitchFamily="18" charset="-127"/>
          <a:cs typeface="함초롬돋움" pitchFamily="18" charset="-127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ct val="20000"/>
        </a:spcBef>
        <a:buClr>
          <a:schemeClr val="accent4"/>
        </a:buClr>
        <a:buFont typeface="Arial" pitchFamily="34" charset="0"/>
        <a:buChar char="•"/>
        <a:defRPr sz="2000" kern="1200">
          <a:solidFill>
            <a:schemeClr val="tx1"/>
          </a:solidFill>
          <a:latin typeface="Tekton Pro" pitchFamily="34" charset="0"/>
          <a:ea typeface="함초롬돋움" pitchFamily="18" charset="-127"/>
          <a:cs typeface="함초롬돋움" pitchFamily="18" charset="-127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Tekton Pro" pitchFamily="34" charset="0"/>
          <a:ea typeface="함초롬돋움" pitchFamily="18" charset="-127"/>
          <a:cs typeface="함초롬돋움" pitchFamily="18" charset="-127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Tekton Pro" pitchFamily="34" charset="0"/>
          <a:ea typeface="함초롬돋움" pitchFamily="18" charset="-127"/>
          <a:cs typeface="함초롬돋움" pitchFamily="18" charset="-127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171709" y="4581128"/>
            <a:ext cx="9001000" cy="100811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Tekton Pro" pitchFamily="34" charset="0"/>
                <a:ea typeface="함초롬돋움" pitchFamily="18" charset="-127"/>
                <a:cs typeface="함초롬돋움" pitchFamily="18" charset="-127"/>
              </a:defRPr>
            </a:lvl1pPr>
          </a:lstStyle>
          <a:p>
            <a:r>
              <a:rPr lang="en-US" altLang="ko-KR" sz="3200" b="1" dirty="0" smtClean="0">
                <a:solidFill>
                  <a:schemeClr val="tx1"/>
                </a:solidFill>
              </a:rPr>
              <a:t>The Future is Now: </a:t>
            </a:r>
            <a:r>
              <a:rPr lang="en-US" altLang="ko-KR" sz="2400" b="1" dirty="0" err="1" smtClean="0">
                <a:solidFill>
                  <a:schemeClr val="tx1"/>
                </a:solidFill>
              </a:rPr>
              <a:t>AutoML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 and its Applications</a:t>
            </a:r>
            <a:endParaRPr lang="en-US" altLang="ko-KR" sz="2400" b="1" dirty="0" smtClean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altLang="ko-KR" sz="2400" dirty="0" smtClean="0">
                <a:solidFill>
                  <a:schemeClr val="accent3">
                    <a:lumMod val="75000"/>
                  </a:schemeClr>
                </a:solidFill>
              </a:rPr>
              <a:t>Presenter: Jisoo Mok </a:t>
            </a:r>
          </a:p>
          <a:p>
            <a:endParaRPr lang="en-US" altLang="ko-KR" sz="2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00213A"/>
          </a:solidFill>
          <a:ln>
            <a:solidFill>
              <a:srgbClr val="0021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/>
        </p:nvSpPr>
        <p:spPr>
          <a:xfrm>
            <a:off x="0" y="6381328"/>
            <a:ext cx="9144000" cy="7200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280" y="5589240"/>
            <a:ext cx="1808003" cy="620569"/>
          </a:xfrm>
          <a:prstGeom prst="rect">
            <a:avLst/>
          </a:prstGeom>
        </p:spPr>
      </p:pic>
      <p:pic>
        <p:nvPicPr>
          <p:cNvPr id="17410" name="Picture 2" descr="Related imag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39" b="3307"/>
          <a:stretch/>
        </p:blipFill>
        <p:spPr bwMode="auto">
          <a:xfrm>
            <a:off x="0" y="373661"/>
            <a:ext cx="8460432" cy="417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05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Table of Contents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000" y="836712"/>
            <a:ext cx="8406464" cy="5760640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Introduction: Why </a:t>
            </a:r>
            <a:r>
              <a:rPr lang="en-US" altLang="ko-KR" dirty="0" err="1" smtClean="0">
                <a:solidFill>
                  <a:schemeClr val="bg1">
                    <a:lumMod val="65000"/>
                  </a:schemeClr>
                </a:solidFill>
              </a:rPr>
              <a:t>AutoML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?</a:t>
            </a:r>
          </a:p>
          <a:p>
            <a:r>
              <a:rPr lang="en-US" altLang="ko-KR" dirty="0" smtClean="0"/>
              <a:t>Neural Architecture Search Techniques</a:t>
            </a:r>
          </a:p>
          <a:p>
            <a:pPr lvl="1"/>
            <a:r>
              <a:rPr lang="en-US" altLang="ko-KR" dirty="0" smtClean="0"/>
              <a:t>Evolutionary Algorithm</a:t>
            </a:r>
          </a:p>
          <a:p>
            <a:pPr lvl="1"/>
            <a:r>
              <a:rPr lang="en-US" altLang="ko-KR" dirty="0" smtClean="0"/>
              <a:t>Reinforcement Learning</a:t>
            </a:r>
          </a:p>
          <a:p>
            <a:pPr lvl="1"/>
            <a:r>
              <a:rPr lang="en-US" altLang="ko-KR" dirty="0" smtClean="0"/>
              <a:t>Gradient- Based Optimization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Applications of NAS</a:t>
            </a:r>
          </a:p>
          <a:p>
            <a:pPr lvl="1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Computer Vision</a:t>
            </a:r>
          </a:p>
          <a:p>
            <a:pPr lvl="2"/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  <a:t>Auto-</a:t>
            </a:r>
            <a:r>
              <a:rPr lang="en-US" altLang="ko-KR" sz="1800" dirty="0" err="1">
                <a:solidFill>
                  <a:schemeClr val="bg1">
                    <a:lumMod val="65000"/>
                  </a:schemeClr>
                </a:solidFill>
              </a:rPr>
              <a:t>DeepLab</a:t>
            </a:r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  <a:t> [Image Segmentation]</a:t>
            </a:r>
          </a:p>
          <a:p>
            <a:pPr lvl="2"/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  <a:t>NAS-FPN [Object Detection]</a:t>
            </a:r>
          </a:p>
          <a:p>
            <a:pPr lvl="2"/>
            <a:r>
              <a:rPr lang="en-US" altLang="ko-KR" sz="1800" dirty="0" err="1">
                <a:solidFill>
                  <a:schemeClr val="bg1">
                    <a:lumMod val="65000"/>
                  </a:schemeClr>
                </a:solidFill>
              </a:rPr>
              <a:t>AutoGAN</a:t>
            </a:r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  <a:t> [Image Generation]</a:t>
            </a:r>
          </a:p>
          <a:p>
            <a:pPr lvl="1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Network Size Reduction</a:t>
            </a:r>
          </a:p>
          <a:p>
            <a:pPr lvl="2"/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  <a:t>Platform-aware Network Design</a:t>
            </a:r>
          </a:p>
          <a:p>
            <a:pPr lvl="2"/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  <a:t>Neural Network Pruning</a:t>
            </a: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26631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Large-scale Evolutionary Algorithm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718643"/>
            <a:ext cx="4082109" cy="1440160"/>
          </a:xfrm>
          <a:prstGeom prst="rect">
            <a:avLst/>
          </a:prstGeom>
        </p:spPr>
      </p:pic>
      <p:sp>
        <p:nvSpPr>
          <p:cNvPr id="6" name="Content Placeholder 1"/>
          <p:cNvSpPr txBox="1">
            <a:spLocks/>
          </p:cNvSpPr>
          <p:nvPr/>
        </p:nvSpPr>
        <p:spPr>
          <a:xfrm>
            <a:off x="2440283" y="2060848"/>
            <a:ext cx="7947222" cy="3312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22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1pPr>
            <a:lvl2pPr marL="742950" indent="-28575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Candara" panose="020E0502030303020204" pitchFamily="34" charset="0"/>
                <a:ea typeface="함초롬돋움" pitchFamily="18" charset="-127"/>
                <a:cs typeface="함초롬돋움" pitchFamily="18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kern="1200" baseline="0">
                <a:solidFill>
                  <a:schemeClr val="tx1"/>
                </a:solidFill>
                <a:latin typeface="Candara" panose="020E0502030303020204" pitchFamily="34" charset="0"/>
                <a:ea typeface="함초롬돋움" pitchFamily="18" charset="-127"/>
                <a:cs typeface="함초롬돋움" pitchFamily="18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498144" y="2202739"/>
            <a:ext cx="8354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ICML, 2017</a:t>
            </a:r>
            <a:endParaRPr lang="ko-KR" altLang="en-US" sz="1000" dirty="0"/>
          </a:p>
        </p:txBody>
      </p:sp>
      <p:pic>
        <p:nvPicPr>
          <p:cNvPr id="2050" name="Picture 2" descr="https://cdn-images-1.medium.com/max/800/1*odW0CYMTeS-R5WW1hM0NUw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12" y="3357838"/>
            <a:ext cx="3814840" cy="250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ì ì  ìê³ ë¦¬ì¦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74" t="17902" r="4398" b="11313"/>
          <a:stretch/>
        </p:blipFill>
        <p:spPr bwMode="auto">
          <a:xfrm>
            <a:off x="3896243" y="3036851"/>
            <a:ext cx="611166" cy="113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010" y="2130133"/>
            <a:ext cx="2611046" cy="362763"/>
          </a:xfrm>
          <a:prstGeom prst="rect">
            <a:avLst/>
          </a:prstGeom>
        </p:spPr>
      </p:pic>
      <p:pic>
        <p:nvPicPr>
          <p:cNvPr id="11" name="Picture 4" descr="Image result for ì ì  ìê³ ë¦¬ì¦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5" t="21450" r="26991" b="13210"/>
          <a:stretch/>
        </p:blipFill>
        <p:spPr bwMode="auto">
          <a:xfrm>
            <a:off x="3881990" y="4993946"/>
            <a:ext cx="982960" cy="84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3403903" y="5053217"/>
            <a:ext cx="411876" cy="0"/>
          </a:xfrm>
          <a:prstGeom prst="straightConnector1">
            <a:avLst/>
          </a:prstGeom>
          <a:ln w="25400">
            <a:solidFill>
              <a:schemeClr val="accent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385566" y="4045105"/>
            <a:ext cx="464483" cy="0"/>
          </a:xfrm>
          <a:prstGeom prst="straightConnector1">
            <a:avLst/>
          </a:prstGeom>
          <a:ln w="25400">
            <a:solidFill>
              <a:schemeClr val="accent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714050" y="4148477"/>
            <a:ext cx="7252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accent2"/>
                </a:solidFill>
              </a:rPr>
              <a:t>fitness</a:t>
            </a:r>
            <a:endParaRPr lang="ko-KR" altLang="en-US" sz="1000" b="1" dirty="0">
              <a:solidFill>
                <a:schemeClr val="accent2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7"/>
          <a:srcRect l="4045" t="4847" r="3292" b="8098"/>
          <a:stretch/>
        </p:blipFill>
        <p:spPr>
          <a:xfrm>
            <a:off x="5000637" y="3398521"/>
            <a:ext cx="3816424" cy="2016224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263715" y="5934305"/>
            <a:ext cx="4674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Source: </a:t>
            </a: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</a:rPr>
              <a:t>http://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versusall.tistory.com/entry/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유전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-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알고리즘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-2-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유전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-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연산자의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-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종류</a:t>
            </a:r>
            <a:endParaRPr lang="en-US" altLang="ko-KR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</a:rPr>
              <a:t>://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towardsdatascience.com/introduction-to-evolutionary-algorithms-a8594b484ac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964778" y="5465358"/>
            <a:ext cx="3852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Source: </a:t>
            </a: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</a:rPr>
              <a:t>https://www.cbssports.com/mlb/news/2018-mlb-playoffs-bracket-is-set-after-brewers-dodgers-win-division-tiebreakers/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248835" y="2629741"/>
            <a:ext cx="4165409" cy="634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22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1pPr>
            <a:lvl2pPr marL="742950" indent="-28575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Candara" panose="020E0502030303020204" pitchFamily="34" charset="0"/>
                <a:ea typeface="함초롬돋움" pitchFamily="18" charset="-127"/>
                <a:cs typeface="함초롬돋움" pitchFamily="18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kern="1200" baseline="0">
                <a:solidFill>
                  <a:schemeClr val="tx1"/>
                </a:solidFill>
                <a:latin typeface="Candara" panose="020E0502030303020204" pitchFamily="34" charset="0"/>
                <a:ea typeface="함초롬돋움" pitchFamily="18" charset="-127"/>
                <a:cs typeface="함초롬돋움" pitchFamily="18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Evolutionary Algorithm</a:t>
            </a:r>
            <a:endParaRPr lang="en-US" altLang="ko-KR" dirty="0"/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4937718" y="2629741"/>
            <a:ext cx="4165409" cy="634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22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1pPr>
            <a:lvl2pPr marL="742950" indent="-28575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Candara" panose="020E0502030303020204" pitchFamily="34" charset="0"/>
                <a:ea typeface="함초롬돋움" pitchFamily="18" charset="-127"/>
                <a:cs typeface="함초롬돋움" pitchFamily="18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kern="1200" baseline="0">
                <a:solidFill>
                  <a:schemeClr val="tx1"/>
                </a:solidFill>
                <a:latin typeface="Candara" panose="020E0502030303020204" pitchFamily="34" charset="0"/>
                <a:ea typeface="함초롬돋움" pitchFamily="18" charset="-127"/>
                <a:cs typeface="함초롬돋움" pitchFamily="18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Tournament Selection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4965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Large-scale Evolutionary Algorithm</a:t>
            </a:r>
            <a:endParaRPr lang="ko-KR" alt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163345" y="836712"/>
            <a:ext cx="8460000" cy="2664296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ALTER-LEARNING-RATE</a:t>
            </a:r>
          </a:p>
          <a:p>
            <a:r>
              <a:rPr lang="en-US" altLang="ko-KR" sz="2000" dirty="0" smtClean="0"/>
              <a:t>IDENTITY</a:t>
            </a:r>
          </a:p>
          <a:p>
            <a:r>
              <a:rPr lang="en-US" altLang="ko-KR" sz="2000" dirty="0" smtClean="0"/>
              <a:t>RESET-WEIGHTS</a:t>
            </a:r>
          </a:p>
          <a:p>
            <a:r>
              <a:rPr lang="en-US" altLang="ko-KR" sz="2000" dirty="0" smtClean="0"/>
              <a:t>INSERT/REMOVE-CONVOLUTION</a:t>
            </a:r>
          </a:p>
          <a:p>
            <a:r>
              <a:rPr lang="en-US" altLang="ko-KR" sz="2000" dirty="0" smtClean="0"/>
              <a:t>ALTER-STRIDE / FILTER-SIZE / # OF CHANNELS</a:t>
            </a:r>
          </a:p>
          <a:p>
            <a:r>
              <a:rPr lang="en-US" altLang="ko-KR" sz="2000" dirty="0" smtClean="0"/>
              <a:t>ADD/REMOVE-SKIP</a:t>
            </a:r>
          </a:p>
          <a:p>
            <a:pPr marL="0" indent="0">
              <a:buNone/>
            </a:pPr>
            <a:endParaRPr lang="en-US" altLang="ko-KR" sz="2000" dirty="0" smtClean="0"/>
          </a:p>
        </p:txBody>
      </p:sp>
      <p:pic>
        <p:nvPicPr>
          <p:cNvPr id="10" name="Picture 2" descr="https://cdn-images-1.medium.com/max/800/1*odW0CYMTeS-R5WW1hM0NUw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35" y="3573016"/>
            <a:ext cx="4173140" cy="27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683624" y="4139806"/>
            <a:ext cx="1240303" cy="576641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Multiply 21"/>
          <p:cNvSpPr/>
          <p:nvPr/>
        </p:nvSpPr>
        <p:spPr>
          <a:xfrm>
            <a:off x="2555776" y="5044441"/>
            <a:ext cx="1512168" cy="976847"/>
          </a:xfrm>
          <a:prstGeom prst="mathMultiply">
            <a:avLst>
              <a:gd name="adj1" fmla="val 0"/>
            </a:avLst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/>
          <a:srcRect l="14636" t="15032" r="6680" b="27983"/>
          <a:stretch/>
        </p:blipFill>
        <p:spPr>
          <a:xfrm>
            <a:off x="4788024" y="3852352"/>
            <a:ext cx="3888432" cy="192237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55576" y="6318015"/>
            <a:ext cx="3834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Source: https</a:t>
            </a: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</a:rPr>
              <a:t>://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towardsdatascience.com/introduction-to-evolutionary-algorithms-a8594b484ac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21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Large-scale Evolutionary Algorithm</a:t>
            </a:r>
            <a:endParaRPr lang="ko-KR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22330"/>
          <a:stretch/>
        </p:blipFill>
        <p:spPr>
          <a:xfrm>
            <a:off x="251520" y="1340768"/>
            <a:ext cx="8143875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65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Large-scale </a:t>
            </a:r>
            <a:r>
              <a:rPr lang="en-US" altLang="ko-KR" dirty="0"/>
              <a:t>Evolutionary Algorithm – Results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23" y="1340768"/>
            <a:ext cx="8518753" cy="33123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52" y="4647574"/>
            <a:ext cx="8500724" cy="10264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0652" y="3067016"/>
            <a:ext cx="8500724" cy="158055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81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Aging Evolutionary Algorithm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97" y="804904"/>
            <a:ext cx="5286375" cy="10858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20149" y="1746709"/>
            <a:ext cx="8242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/>
              <a:t>arXiv</a:t>
            </a:r>
            <a:r>
              <a:rPr lang="en-US" altLang="ko-KR" sz="1000" dirty="0" smtClean="0"/>
              <a:t>, 2018</a:t>
            </a:r>
            <a:endParaRPr lang="ko-KR" altLang="en-US" sz="1000" dirty="0"/>
          </a:p>
        </p:txBody>
      </p:sp>
      <p:pic>
        <p:nvPicPr>
          <p:cNvPr id="3074" name="Picture 2" descr="https://upload.wikimedia.org/wikipedia/commons/a/a1/Polynomialdeg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19" y="2204864"/>
            <a:ext cx="3987949" cy="306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6876256" y="5232684"/>
            <a:ext cx="165998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Source: </a:t>
            </a: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</a:rPr>
              <a:t>http://www.fmall.us/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241483" y="4248435"/>
            <a:ext cx="216024" cy="216024"/>
          </a:xfrm>
          <a:prstGeom prst="ellipse">
            <a:avLst/>
          </a:prstGeom>
          <a:solidFill>
            <a:schemeClr val="accent3">
              <a:lumMod val="75000"/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val 13"/>
          <p:cNvSpPr/>
          <p:nvPr/>
        </p:nvSpPr>
        <p:spPr>
          <a:xfrm>
            <a:off x="1171075" y="4869160"/>
            <a:ext cx="216024" cy="216024"/>
          </a:xfrm>
          <a:prstGeom prst="ellipse">
            <a:avLst/>
          </a:prstGeom>
          <a:solidFill>
            <a:schemeClr val="accent3">
              <a:lumMod val="75000"/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Straight Arrow Connector 15"/>
          <p:cNvCxnSpPr>
            <a:stCxn id="13" idx="4"/>
          </p:cNvCxnSpPr>
          <p:nvPr/>
        </p:nvCxnSpPr>
        <p:spPr>
          <a:xfrm>
            <a:off x="3349495" y="4464459"/>
            <a:ext cx="0" cy="46805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681061" y="4932511"/>
            <a:ext cx="1336868" cy="646331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Super Fit Individual</a:t>
            </a:r>
            <a:endParaRPr lang="ko-KR" alt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265612" y="5085184"/>
            <a:ext cx="0" cy="46805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77184" y="5538519"/>
            <a:ext cx="1432534" cy="646331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Best Architecture</a:t>
            </a:r>
            <a:endParaRPr lang="ko-KR" alt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3538693" y="4190100"/>
            <a:ext cx="176746" cy="21602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2970097" y="4190099"/>
            <a:ext cx="176746" cy="21602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baseball little leagu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481" y="2888984"/>
            <a:ext cx="3521052" cy="234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99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Aging </a:t>
            </a:r>
            <a:r>
              <a:rPr lang="en-US" altLang="ko-KR" dirty="0"/>
              <a:t>Evolutionary Algorithm – Results</a:t>
            </a:r>
            <a:endParaRPr lang="ko-KR" alt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980751" y="3932496"/>
            <a:ext cx="93037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b="49896"/>
          <a:stretch/>
        </p:blipFill>
        <p:spPr>
          <a:xfrm>
            <a:off x="395536" y="1124744"/>
            <a:ext cx="8352928" cy="417646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39552" y="2996952"/>
            <a:ext cx="7848872" cy="72008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34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NAS with Reinforcement Learning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00" y="908720"/>
            <a:ext cx="4572016" cy="15534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33466" y="2132856"/>
            <a:ext cx="7970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ICLR, 2017</a:t>
            </a:r>
            <a:endParaRPr lang="ko-KR" altLang="en-US" sz="1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b="14045"/>
          <a:stretch/>
        </p:blipFill>
        <p:spPr>
          <a:xfrm>
            <a:off x="4945638" y="908720"/>
            <a:ext cx="4068880" cy="18180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3284984"/>
            <a:ext cx="7135632" cy="3215712"/>
          </a:xfrm>
          <a:prstGeom prst="rect">
            <a:avLst/>
          </a:prstGeom>
        </p:spPr>
      </p:pic>
      <p:sp>
        <p:nvSpPr>
          <p:cNvPr id="10" name="Right Arrow 7"/>
          <p:cNvSpPr/>
          <p:nvPr/>
        </p:nvSpPr>
        <p:spPr>
          <a:xfrm rot="5400000">
            <a:off x="6110549" y="3213134"/>
            <a:ext cx="883342" cy="360040"/>
          </a:xfrm>
          <a:prstGeom prst="rightArrow">
            <a:avLst/>
          </a:prstGeom>
          <a:ln>
            <a:solidFill>
              <a:srgbClr val="007DD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10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NAS with Reinforcement Learning</a:t>
            </a:r>
            <a:endParaRPr lang="ko-KR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868901"/>
            <a:ext cx="6832940" cy="2706217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33764" y="3575118"/>
            <a:ext cx="8676472" cy="295232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dirty="0" smtClean="0"/>
              <a:t>The structure and connectivity of a neural network can be specified by a variable-length string.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dirty="0" smtClean="0"/>
              <a:t>Use a recurrent network (the controller) to generate such a string.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dirty="0" smtClean="0"/>
              <a:t>Train the “child network” specified by the string.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dirty="0" smtClean="0"/>
              <a:t>Update the controller with REINFORCE, using the validation accuracy as the reward signal.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9531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NAS with Reinforcement </a:t>
            </a:r>
            <a:r>
              <a:rPr lang="en-US" altLang="ko-KR" dirty="0" smtClean="0"/>
              <a:t>Learning – Results 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400" y="980728"/>
            <a:ext cx="6845199" cy="547113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59632" y="5229200"/>
            <a:ext cx="6734966" cy="86409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5" name="Explosion 2 4"/>
          <p:cNvSpPr/>
          <p:nvPr/>
        </p:nvSpPr>
        <p:spPr>
          <a:xfrm>
            <a:off x="1576330" y="941854"/>
            <a:ext cx="6101569" cy="3928784"/>
          </a:xfrm>
          <a:prstGeom prst="irregularSeal2">
            <a:avLst/>
          </a:prstGeom>
          <a:solidFill>
            <a:srgbClr val="FFC000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500 GPUs x 30 = 1500~2000 GPU days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59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00213A"/>
          </a:solidFill>
          <a:ln>
            <a:solidFill>
              <a:srgbClr val="0021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/>
        </p:nvSpPr>
        <p:spPr>
          <a:xfrm>
            <a:off x="0" y="6381328"/>
            <a:ext cx="9144000" cy="7200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9" t="1813" r="41433"/>
          <a:stretch/>
        </p:blipFill>
        <p:spPr bwMode="auto">
          <a:xfrm>
            <a:off x="5869346" y="1196752"/>
            <a:ext cx="3273351" cy="393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1196751"/>
            <a:ext cx="5869346" cy="393976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Bahnschrift SemiCondensed" panose="020B0502040204020203" pitchFamily="34" charset="0"/>
              </a:rPr>
              <a:t>“We are embarking on a mission to </a:t>
            </a:r>
            <a:r>
              <a:rPr lang="en-US" altLang="ko-KR" sz="2800" dirty="0" smtClean="0">
                <a:solidFill>
                  <a:srgbClr val="C00000"/>
                </a:solidFill>
                <a:latin typeface="Bahnschrift SemiCondensed" panose="020B0502040204020203" pitchFamily="34" charset="0"/>
              </a:rPr>
              <a:t>democratize AI</a:t>
            </a:r>
            <a:r>
              <a:rPr lang="en-US" altLang="ko-KR" sz="2800" dirty="0" smtClean="0">
                <a:latin typeface="Bahnschrift SemiCondensed" panose="020B0502040204020203" pitchFamily="34" charset="0"/>
              </a:rPr>
              <a:t>.”</a:t>
            </a:r>
            <a:endParaRPr lang="en-US" altLang="ko-KR" sz="2800" dirty="0" smtClean="0">
              <a:latin typeface="Bahnschrift SemiCondensed" panose="020B0502040204020203" pitchFamily="34" charset="0"/>
            </a:endParaRPr>
          </a:p>
          <a:p>
            <a:pPr algn="ctr"/>
            <a:r>
              <a:rPr lang="en-US" altLang="ko-KR" sz="2400" dirty="0" err="1" smtClean="0">
                <a:latin typeface="Bahnschrift SemiCondensed" panose="020B0502040204020203" pitchFamily="34" charset="0"/>
              </a:rPr>
              <a:t>Fei</a:t>
            </a:r>
            <a:r>
              <a:rPr lang="en-US" altLang="ko-KR" sz="2400" dirty="0" smtClean="0">
                <a:latin typeface="Bahnschrift SemiCondensed" panose="020B0502040204020203" pitchFamily="34" charset="0"/>
              </a:rPr>
              <a:t> </a:t>
            </a:r>
            <a:r>
              <a:rPr lang="en-US" altLang="ko-KR" sz="2400" dirty="0" err="1" smtClean="0">
                <a:latin typeface="Bahnschrift SemiCondensed" panose="020B0502040204020203" pitchFamily="34" charset="0"/>
              </a:rPr>
              <a:t>Fei</a:t>
            </a:r>
            <a:r>
              <a:rPr lang="en-US" altLang="ko-KR" sz="2400" dirty="0" smtClean="0">
                <a:latin typeface="Bahnschrift SemiCondensed" panose="020B0502040204020203" pitchFamily="34" charset="0"/>
              </a:rPr>
              <a:t> Li, 2018</a:t>
            </a:r>
            <a:endParaRPr lang="ko-KR" altLang="en-US" sz="2400" dirty="0">
              <a:latin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62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00" y="2348614"/>
            <a:ext cx="8728193" cy="936104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Improve the efficiency of NAS by forcing all child networks to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share weights</a:t>
            </a:r>
            <a:r>
              <a:rPr lang="en-US" altLang="ko-KR" sz="2000" dirty="0" smtClean="0"/>
              <a:t>. </a:t>
            </a:r>
          </a:p>
          <a:p>
            <a:r>
              <a:rPr lang="en-US" altLang="ko-KR" sz="2000" dirty="0" smtClean="0"/>
              <a:t>Design a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“cell” </a:t>
            </a:r>
            <a:r>
              <a:rPr lang="en-US" altLang="ko-KR" sz="2000" dirty="0" smtClean="0"/>
              <a:t>instead of the entire architecture.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Reinforcement Learning + Efficiency (ENAS)</a:t>
            </a:r>
            <a:endParaRPr lang="ko-KR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00" y="836712"/>
            <a:ext cx="4228475" cy="13640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3432597"/>
            <a:ext cx="2644117" cy="3206695"/>
          </a:xfrm>
          <a:prstGeom prst="rect">
            <a:avLst/>
          </a:prstGeom>
        </p:spPr>
      </p:pic>
      <p:pic>
        <p:nvPicPr>
          <p:cNvPr id="6146" name="Picture 2" descr="Image result for inception modu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704" y="3834908"/>
            <a:ext cx="3816424" cy="240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7504" y="0"/>
            <a:ext cx="9180528" cy="684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ENAS – Training Results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60" y="980728"/>
            <a:ext cx="8718413" cy="543717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77042" y="5157192"/>
            <a:ext cx="5819293" cy="50405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Rectangle 10"/>
          <p:cNvSpPr/>
          <p:nvPr/>
        </p:nvSpPr>
        <p:spPr>
          <a:xfrm>
            <a:off x="1754887" y="3661437"/>
            <a:ext cx="5819293" cy="50405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2054" name="Picture 6" descr="Image result for ëë° ì§¤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435837"/>
            <a:ext cx="1419434" cy="125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14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Differentiable Architecture Search (DARTS)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00" y="836712"/>
            <a:ext cx="4104456" cy="1296144"/>
          </a:xfrm>
          <a:prstGeom prst="rect">
            <a:avLst/>
          </a:prstGeom>
        </p:spPr>
      </p:pic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344341" y="2348880"/>
            <a:ext cx="8460000" cy="1728192"/>
          </a:xfrm>
        </p:spPr>
        <p:txBody>
          <a:bodyPr>
            <a:no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Previous Works</a:t>
            </a:r>
            <a:r>
              <a:rPr lang="en-US" altLang="ko-KR" dirty="0" smtClean="0"/>
              <a:t>: Apply evolutionary algorithm or reinforcement learning over a </a:t>
            </a:r>
            <a:r>
              <a:rPr lang="en-US" altLang="ko-KR" b="1" dirty="0" smtClean="0">
                <a:solidFill>
                  <a:srgbClr val="C00000"/>
                </a:solidFill>
              </a:rPr>
              <a:t>discrete &amp; non-differentiable search space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Through </a:t>
            </a:r>
            <a:r>
              <a:rPr lang="en-US" altLang="ko-KR" b="1" dirty="0" smtClean="0">
                <a:solidFill>
                  <a:srgbClr val="C00000"/>
                </a:solidFill>
              </a:rPr>
              <a:t>continuous relaxation </a:t>
            </a:r>
            <a:r>
              <a:rPr lang="en-US" altLang="ko-KR" dirty="0" smtClean="0"/>
              <a:t>of architecture representation, allow efficient search of the architecture </a:t>
            </a:r>
            <a:r>
              <a:rPr lang="en-US" altLang="ko-KR" b="1" dirty="0" smtClean="0">
                <a:solidFill>
                  <a:srgbClr val="C00000"/>
                </a:solidFill>
              </a:rPr>
              <a:t>using gradient descent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</p:txBody>
      </p:sp>
      <p:pic>
        <p:nvPicPr>
          <p:cNvPr id="1026" name="Picture 2" descr="https://upload.wikimedia.org/wikipedia/commons/f/fd/IP_polytope_with_LP_relaxat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077072"/>
            <a:ext cx="2736304" cy="2266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424191" y="2039347"/>
            <a:ext cx="8242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/>
              <a:t>arXiv</a:t>
            </a:r>
            <a:r>
              <a:rPr lang="en-US" altLang="ko-KR" sz="1000" dirty="0" smtClean="0"/>
              <a:t>, 2018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92975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DARTS – Continuous Relaxation</a:t>
            </a:r>
            <a:endParaRPr lang="ko-KR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00" y="805720"/>
            <a:ext cx="8460000" cy="936104"/>
          </a:xfrm>
        </p:spPr>
        <p:txBody>
          <a:bodyPr>
            <a:noAutofit/>
          </a:bodyPr>
          <a:lstStyle/>
          <a:p>
            <a:r>
              <a:rPr lang="en-US" altLang="ko-KR" sz="2400" dirty="0" smtClean="0"/>
              <a:t>Relax the categorical choice of a particular operation as a </a:t>
            </a:r>
            <a:r>
              <a:rPr lang="en-US" altLang="ko-KR" sz="2400" dirty="0" err="1" smtClean="0"/>
              <a:t>softmax</a:t>
            </a:r>
            <a:r>
              <a:rPr lang="en-US" altLang="ko-KR" sz="2400" dirty="0" smtClean="0"/>
              <a:t> over all possible operations: </a:t>
            </a:r>
            <a:endParaRPr lang="ko-KR" altLang="en-US" sz="24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b="24064"/>
          <a:stretch/>
        </p:blipFill>
        <p:spPr>
          <a:xfrm>
            <a:off x="321112" y="2780928"/>
            <a:ext cx="8105775" cy="32403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11760" y="3068960"/>
            <a:ext cx="720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i="1" dirty="0" smtClean="0">
                <a:solidFill>
                  <a:schemeClr val="accent2"/>
                </a:solidFill>
              </a:rPr>
              <a:t>a</a:t>
            </a:r>
            <a:r>
              <a:rPr lang="en-US" altLang="ko-KR" sz="1200" dirty="0" smtClean="0">
                <a:solidFill>
                  <a:schemeClr val="accent2"/>
                </a:solidFill>
              </a:rPr>
              <a:t> = 0.7</a:t>
            </a:r>
          </a:p>
          <a:p>
            <a:r>
              <a:rPr lang="en-US" altLang="ko-KR" sz="1200" i="1" dirty="0" smtClean="0">
                <a:solidFill>
                  <a:srgbClr val="00B050"/>
                </a:solidFill>
              </a:rPr>
              <a:t>a</a:t>
            </a:r>
            <a:r>
              <a:rPr lang="en-US" altLang="ko-KR" sz="1200" dirty="0" smtClean="0">
                <a:solidFill>
                  <a:srgbClr val="00B050"/>
                </a:solidFill>
              </a:rPr>
              <a:t> = 0.2</a:t>
            </a:r>
          </a:p>
          <a:p>
            <a:r>
              <a:rPr lang="en-US" altLang="ko-KR" sz="1200" i="1" dirty="0" smtClean="0">
                <a:solidFill>
                  <a:srgbClr val="FF0000"/>
                </a:solidFill>
              </a:rPr>
              <a:t>a</a:t>
            </a:r>
            <a:r>
              <a:rPr lang="en-US" altLang="ko-KR" sz="1200" dirty="0" smtClean="0">
                <a:solidFill>
                  <a:srgbClr val="FF0000"/>
                </a:solidFill>
              </a:rPr>
              <a:t> = 0.1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396" y="1919770"/>
            <a:ext cx="3475381" cy="71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1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DARTS – Results 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49896"/>
          <a:stretch/>
        </p:blipFill>
        <p:spPr>
          <a:xfrm>
            <a:off x="1619672" y="852507"/>
            <a:ext cx="5904656" cy="29523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55912"/>
          <a:stretch/>
        </p:blipFill>
        <p:spPr>
          <a:xfrm>
            <a:off x="1619672" y="3804835"/>
            <a:ext cx="6055685" cy="26642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19672" y="3284984"/>
            <a:ext cx="5819293" cy="35134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1619671" y="5960793"/>
            <a:ext cx="5819293" cy="50833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684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Related 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4" t="38916" r="14683" b="-1763"/>
          <a:stretch/>
        </p:blipFill>
        <p:spPr bwMode="auto">
          <a:xfrm>
            <a:off x="1763688" y="4705649"/>
            <a:ext cx="1458651" cy="1599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Rapid Growth of </a:t>
            </a:r>
            <a:r>
              <a:rPr lang="en-US" altLang="ko-KR" dirty="0" err="1" smtClean="0"/>
              <a:t>AutoML</a:t>
            </a:r>
            <a:endParaRPr lang="ko-KR" altLang="en-US" dirty="0"/>
          </a:p>
        </p:txBody>
      </p:sp>
      <p:pic>
        <p:nvPicPr>
          <p:cNvPr id="13314" name="Picture 2" descr="https://www.ml4aad.org/wp-content/uploads/2019/09/Number-of-papers-on-architecture-search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" t="4228" r="2559" b="4075"/>
          <a:stretch/>
        </p:blipFill>
        <p:spPr bwMode="auto">
          <a:xfrm>
            <a:off x="1555638" y="980728"/>
            <a:ext cx="6032723" cy="361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Image result for 전소미 교복광고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3" t="2648" r="3659" b="27615"/>
          <a:stretch/>
        </p:blipFill>
        <p:spPr bwMode="auto">
          <a:xfrm>
            <a:off x="6405966" y="4655602"/>
            <a:ext cx="1534460" cy="186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automl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0" t="9511" r="13510" b="8665"/>
          <a:stretch>
            <a:fillRect/>
          </a:stretch>
        </p:blipFill>
        <p:spPr bwMode="auto">
          <a:xfrm>
            <a:off x="6713605" y="4655602"/>
            <a:ext cx="720080" cy="593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ight Arrow 8"/>
          <p:cNvSpPr/>
          <p:nvPr/>
        </p:nvSpPr>
        <p:spPr>
          <a:xfrm>
            <a:off x="3908547" y="5152133"/>
            <a:ext cx="1872890" cy="432048"/>
          </a:xfrm>
          <a:prstGeom prst="rightArrow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4" descr="Image result for automl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0" t="9511" r="13510" b="8665"/>
          <a:stretch>
            <a:fillRect/>
          </a:stretch>
        </p:blipFill>
        <p:spPr bwMode="auto">
          <a:xfrm>
            <a:off x="2123728" y="4704978"/>
            <a:ext cx="720080" cy="593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64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Table of Contents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000" y="836712"/>
            <a:ext cx="8406464" cy="5760640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Introduction: Why </a:t>
            </a:r>
            <a:r>
              <a:rPr lang="en-US" altLang="ko-KR" dirty="0" err="1" smtClean="0">
                <a:solidFill>
                  <a:schemeClr val="bg1">
                    <a:lumMod val="65000"/>
                  </a:schemeClr>
                </a:solidFill>
              </a:rPr>
              <a:t>AutoML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?</a:t>
            </a: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Neural Architecture Search Techniques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Evolutionary Algorithm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Reinforcement Learning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Gradient- Based Optimization</a:t>
            </a:r>
          </a:p>
          <a:p>
            <a:r>
              <a:rPr lang="en-US" altLang="ko-KR" dirty="0"/>
              <a:t>Applications of NAS</a:t>
            </a:r>
          </a:p>
          <a:p>
            <a:pPr lvl="1"/>
            <a:r>
              <a:rPr lang="en-US" altLang="ko-KR" dirty="0"/>
              <a:t>Computer Vision</a:t>
            </a:r>
          </a:p>
          <a:p>
            <a:pPr lvl="2"/>
            <a:r>
              <a:rPr lang="en-US" altLang="ko-KR" sz="1800" dirty="0"/>
              <a:t>Auto-</a:t>
            </a:r>
            <a:r>
              <a:rPr lang="en-US" altLang="ko-KR" sz="1800" dirty="0" err="1"/>
              <a:t>DeepLab</a:t>
            </a:r>
            <a:r>
              <a:rPr lang="en-US" altLang="ko-KR" sz="1800" dirty="0"/>
              <a:t> [Image Segmentation]</a:t>
            </a:r>
          </a:p>
          <a:p>
            <a:pPr lvl="2"/>
            <a:r>
              <a:rPr lang="en-US" altLang="ko-KR" sz="1800" dirty="0"/>
              <a:t>NAS-FPN [Object Detection]</a:t>
            </a:r>
          </a:p>
          <a:p>
            <a:pPr lvl="2"/>
            <a:r>
              <a:rPr lang="en-US" altLang="ko-KR" sz="1800" dirty="0" err="1"/>
              <a:t>AutoGAN</a:t>
            </a:r>
            <a:r>
              <a:rPr lang="en-US" altLang="ko-KR" sz="1800" dirty="0"/>
              <a:t> [Image Generation]</a:t>
            </a:r>
          </a:p>
          <a:p>
            <a:pPr lvl="1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Network Size Reduction</a:t>
            </a:r>
          </a:p>
          <a:p>
            <a:pPr lvl="2"/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  <a:t>Platform-aware Network Design</a:t>
            </a:r>
          </a:p>
          <a:p>
            <a:pPr lvl="2"/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  <a:t>Neural Network Pruning</a:t>
            </a: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96740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Auto-</a:t>
            </a:r>
            <a:r>
              <a:rPr lang="en-US" altLang="ko-KR" dirty="0" err="1" smtClean="0"/>
              <a:t>DeepLab</a:t>
            </a:r>
            <a:r>
              <a:rPr lang="en-US" altLang="ko-KR" dirty="0" smtClean="0"/>
              <a:t> [Image Segmentation]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72619" y="2102659"/>
            <a:ext cx="856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CVPR, 2019</a:t>
            </a:r>
            <a:endParaRPr lang="ko-KR" altLang="en-US" sz="1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" y="982854"/>
            <a:ext cx="5364104" cy="1148947"/>
          </a:xfrm>
          <a:prstGeom prst="rect">
            <a:avLst/>
          </a:prstGeom>
        </p:spPr>
      </p:pic>
      <p:pic>
        <p:nvPicPr>
          <p:cNvPr id="1026" name="Picture 2" descr="Screen-Shot-2018-05-16-at-10.33.29-P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8" t="28937" r="78355" b="43934"/>
          <a:stretch/>
        </p:blipFill>
        <p:spPr bwMode="auto">
          <a:xfrm>
            <a:off x="467544" y="3112814"/>
            <a:ext cx="2664296" cy="181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creen-Shot-2018-05-16-at-10.33.29-P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57" t="23511" r="6203" b="43934"/>
          <a:stretch/>
        </p:blipFill>
        <p:spPr bwMode="auto">
          <a:xfrm>
            <a:off x="6300192" y="3134903"/>
            <a:ext cx="2448272" cy="183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30644" y="2458604"/>
            <a:ext cx="8838512" cy="504056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Key </a:t>
            </a:r>
            <a:r>
              <a:rPr lang="en-US" altLang="ko-KR" dirty="0"/>
              <a:t>C</a:t>
            </a:r>
            <a:r>
              <a:rPr lang="en-US" altLang="ko-KR" dirty="0" smtClean="0"/>
              <a:t>hallenge in Image Segmentation</a:t>
            </a:r>
            <a:endParaRPr lang="en-US" altLang="ko-KR" dirty="0"/>
          </a:p>
        </p:txBody>
      </p:sp>
      <p:sp>
        <p:nvSpPr>
          <p:cNvPr id="5" name="Left-Right Arrow 4"/>
          <p:cNvSpPr/>
          <p:nvPr/>
        </p:nvSpPr>
        <p:spPr>
          <a:xfrm>
            <a:off x="3571158" y="3341348"/>
            <a:ext cx="2268252" cy="648072"/>
          </a:xfrm>
          <a:prstGeom prst="leftRightArrow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39323" y="5229200"/>
            <a:ext cx="8838512" cy="1080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22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1pPr>
            <a:lvl2pPr marL="742950" indent="-28575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Candara" panose="020E0502030303020204" pitchFamily="34" charset="0"/>
                <a:ea typeface="함초롬돋움" pitchFamily="18" charset="-127"/>
                <a:cs typeface="함초롬돋움" pitchFamily="18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kern="1200" baseline="0">
                <a:solidFill>
                  <a:schemeClr val="tx1"/>
                </a:solidFill>
                <a:latin typeface="Candara" panose="020E0502030303020204" pitchFamily="34" charset="0"/>
                <a:ea typeface="함초롬돋움" pitchFamily="18" charset="-127"/>
                <a:cs typeface="함초롬돋움" pitchFamily="18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 smtClean="0">
                <a:solidFill>
                  <a:srgbClr val="C00000"/>
                </a:solidFill>
              </a:rPr>
              <a:t>More relaxed and general search space </a:t>
            </a:r>
          </a:p>
          <a:p>
            <a:pPr marL="0" indent="0" algn="ctr">
              <a:buNone/>
            </a:pPr>
            <a:r>
              <a:rPr lang="en-US" altLang="ko-KR" b="1" dirty="0" smtClean="0">
                <a:solidFill>
                  <a:srgbClr val="C00000"/>
                </a:solidFill>
              </a:rPr>
              <a:t>More efficient architecture search technique</a:t>
            </a:r>
            <a:endParaRPr lang="en-US" altLang="ko-KR" b="1" dirty="0">
              <a:solidFill>
                <a:srgbClr val="C0000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772913" y="4009156"/>
            <a:ext cx="3949867" cy="1080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22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1pPr>
            <a:lvl2pPr marL="742950" indent="-28575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Candara" panose="020E0502030303020204" pitchFamily="34" charset="0"/>
                <a:ea typeface="함초롬돋움" pitchFamily="18" charset="-127"/>
                <a:cs typeface="함초롬돋움" pitchFamily="18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kern="1200" baseline="0">
                <a:solidFill>
                  <a:schemeClr val="tx1"/>
                </a:solidFill>
                <a:latin typeface="Candara" panose="020E0502030303020204" pitchFamily="34" charset="0"/>
                <a:ea typeface="함초롬돋움" pitchFamily="18" charset="-127"/>
                <a:cs typeface="함초롬돋움" pitchFamily="18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 smtClean="0"/>
              <a:t>Need to Maintain Image Resolution &amp; Semantics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266169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 bwMode="auto">
          <a:xfrm>
            <a:off x="5170933" y="2852936"/>
            <a:ext cx="3649539" cy="2952328"/>
          </a:xfrm>
          <a:prstGeom prst="rect">
            <a:avLst/>
          </a:prstGeom>
          <a:ln>
            <a:solidFill>
              <a:srgbClr val="00213A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5735" tIns="47870" rIns="95735" bIns="47870"/>
          <a:lstStyle/>
          <a:p>
            <a:pPr marL="777875" indent="-298450" defTabSz="957263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Auto-</a:t>
            </a:r>
            <a:r>
              <a:rPr lang="en-US" altLang="ko-KR" dirty="0" err="1" smtClean="0"/>
              <a:t>DeepLab</a:t>
            </a:r>
            <a:r>
              <a:rPr lang="en-US" altLang="ko-KR" dirty="0" smtClean="0"/>
              <a:t> [Image Segmentation]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72619" y="2102659"/>
            <a:ext cx="8354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ICML, 2017</a:t>
            </a:r>
            <a:endParaRPr lang="ko-KR" altLang="en-US" sz="1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" y="982854"/>
            <a:ext cx="5364104" cy="114894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>
            <a:off x="308544" y="2852936"/>
            <a:ext cx="3649539" cy="2952328"/>
          </a:xfrm>
          <a:prstGeom prst="rect">
            <a:avLst/>
          </a:prstGeom>
          <a:ln>
            <a:solidFill>
              <a:srgbClr val="00213A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5735" tIns="47870" rIns="95735" bIns="47870"/>
          <a:lstStyle/>
          <a:p>
            <a:pPr marL="777875" indent="-298450" defTabSz="957263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722758" y="2675136"/>
            <a:ext cx="2744787" cy="368300"/>
          </a:xfrm>
          <a:prstGeom prst="round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5735" tIns="47870" rIns="95735" bIns="47870"/>
          <a:lstStyle/>
          <a:p>
            <a:pPr marL="777875" indent="-298450" defTabSz="957263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433833" y="2675136"/>
            <a:ext cx="3321050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>
              <a:defRPr/>
            </a:pPr>
            <a:r>
              <a:rPr lang="en-US" altLang="ko-KR" sz="2000" b="1" dirty="0" smtClean="0">
                <a:solidFill>
                  <a:schemeClr val="bg1"/>
                </a:solidFill>
                <a:latin typeface="Corbel" panose="020B0503020204020204" pitchFamily="34" charset="0"/>
                <a:ea typeface="맑은 고딕" panose="020B0503020000020004" pitchFamily="34" charset="-127"/>
              </a:rPr>
              <a:t>Problem</a:t>
            </a:r>
            <a:endParaRPr lang="ko-KR" altLang="en-US" sz="2000" b="1" dirty="0" smtClean="0">
              <a:solidFill>
                <a:schemeClr val="bg1"/>
              </a:solidFill>
              <a:latin typeface="Corbel" panose="020B0503020204020204" pitchFamily="34" charset="0"/>
              <a:ea typeface="맑은 고딕" panose="020B0503020000020004" pitchFamily="34" charset="-127"/>
            </a:endParaRPr>
          </a:p>
        </p:txBody>
      </p:sp>
      <p:sp>
        <p:nvSpPr>
          <p:cNvPr id="17" name="TextBox 13"/>
          <p:cNvSpPr txBox="1">
            <a:spLocks noChangeArrowheads="1"/>
          </p:cNvSpPr>
          <p:nvPr/>
        </p:nvSpPr>
        <p:spPr bwMode="auto">
          <a:xfrm>
            <a:off x="5374133" y="2668786"/>
            <a:ext cx="3319462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>
              <a:defRPr/>
            </a:pPr>
            <a:r>
              <a:rPr lang="en-US" altLang="ko-KR" sz="2000" b="1" dirty="0" smtClean="0">
                <a:solidFill>
                  <a:schemeClr val="bg1"/>
                </a:solidFill>
                <a:latin typeface="Corbel" panose="020B0503020204020204" pitchFamily="34" charset="0"/>
                <a:ea typeface="맑은 고딕" panose="020B0503020000020004" pitchFamily="34" charset="-127"/>
              </a:rPr>
              <a:t>Proposed Solution</a:t>
            </a:r>
            <a:endParaRPr lang="ko-KR" altLang="en-US" sz="2000" b="1" dirty="0" smtClean="0">
              <a:solidFill>
                <a:schemeClr val="bg1"/>
              </a:solidFill>
              <a:latin typeface="Corbel" panose="020B0503020204020204" pitchFamily="34" charset="0"/>
              <a:ea typeface="맑은 고딕" panose="020B0503020000020004" pitchFamily="34" charset="-127"/>
            </a:endParaRPr>
          </a:p>
        </p:txBody>
      </p:sp>
      <p:sp>
        <p:nvSpPr>
          <p:cNvPr id="19" name="Down Arrow 18"/>
          <p:cNvSpPr/>
          <p:nvPr/>
        </p:nvSpPr>
        <p:spPr bwMode="auto">
          <a:xfrm rot="16200000">
            <a:off x="3806825" y="4065575"/>
            <a:ext cx="1530350" cy="527050"/>
          </a:xfrm>
          <a:prstGeom prst="downArrow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5735" tIns="47870" rIns="95735" bIns="47870"/>
          <a:lstStyle/>
          <a:p>
            <a:pPr marL="777875" indent="-298450" defTabSz="957263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33833" y="3428999"/>
            <a:ext cx="3321050" cy="1800199"/>
          </a:xfrm>
        </p:spPr>
        <p:txBody>
          <a:bodyPr>
            <a:normAutofit lnSpcReduction="10000"/>
          </a:bodyPr>
          <a:lstStyle/>
          <a:p>
            <a:r>
              <a:rPr lang="en-US" altLang="ko-KR" sz="2400" b="1" dirty="0" smtClean="0"/>
              <a:t>Relaxed Search Space</a:t>
            </a:r>
          </a:p>
          <a:p>
            <a:r>
              <a:rPr lang="en-US" altLang="ko-KR" sz="2400" b="1" dirty="0" smtClean="0"/>
              <a:t>Efficient Search Algorithm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5376654" y="3428999"/>
            <a:ext cx="3321050" cy="1800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22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1pPr>
            <a:lvl2pPr marL="742950" indent="-28575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Candara" panose="020E0502030303020204" pitchFamily="34" charset="0"/>
                <a:ea typeface="함초롬돋움" pitchFamily="18" charset="-127"/>
                <a:cs typeface="함초롬돋움" pitchFamily="18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kern="1200" baseline="0">
                <a:solidFill>
                  <a:schemeClr val="tx1"/>
                </a:solidFill>
                <a:latin typeface="Candara" panose="020E0502030303020204" pitchFamily="34" charset="0"/>
                <a:ea typeface="함초롬돋움" pitchFamily="18" charset="-127"/>
                <a:cs typeface="함초롬돋움" pitchFamily="18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 smtClean="0"/>
              <a:t>Hierarchical Search Space</a:t>
            </a:r>
          </a:p>
          <a:p>
            <a:r>
              <a:rPr lang="en-US" altLang="ko-KR" sz="2400" b="1" dirty="0" smtClean="0"/>
              <a:t>Gradient-based Architecture Search</a:t>
            </a:r>
          </a:p>
        </p:txBody>
      </p:sp>
    </p:spTree>
    <p:extLst>
      <p:ext uri="{BB962C8B-B14F-4D97-AF65-F5344CB8AC3E}">
        <p14:creationId xmlns:p14="http://schemas.microsoft.com/office/powerpoint/2010/main" val="155580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Cell-level Design vs. Hierarchical Design</a:t>
            </a:r>
            <a:endParaRPr lang="ko-KR" alt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80494" y="4869160"/>
            <a:ext cx="2304256" cy="72008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213A"/>
                </a:solidFill>
                <a:latin typeface="Corbel" panose="020B0503020204020204" pitchFamily="34" charset="0"/>
              </a:rPr>
              <a:t>Cell 1</a:t>
            </a:r>
            <a:endParaRPr lang="ko-KR" altLang="en-US" sz="2000" b="1" dirty="0">
              <a:solidFill>
                <a:srgbClr val="00213A"/>
              </a:solidFill>
              <a:latin typeface="Corbel" panose="020B0503020204020204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980494" y="3789040"/>
            <a:ext cx="2304256" cy="72008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213A"/>
                </a:solidFill>
                <a:latin typeface="Corbel" panose="020B0503020204020204" pitchFamily="34" charset="0"/>
              </a:rPr>
              <a:t>Cell </a:t>
            </a:r>
            <a:r>
              <a:rPr lang="en-US" altLang="ko-KR" sz="2000" b="1" dirty="0" smtClean="0">
                <a:solidFill>
                  <a:srgbClr val="00213A"/>
                </a:solidFill>
                <a:latin typeface="Corbel" panose="020B0503020204020204" pitchFamily="34" charset="0"/>
              </a:rPr>
              <a:t>2</a:t>
            </a:r>
            <a:endParaRPr lang="ko-KR" altLang="en-US" sz="2000" b="1" dirty="0">
              <a:solidFill>
                <a:srgbClr val="00213A"/>
              </a:solidFill>
              <a:latin typeface="Corbel" panose="020B0503020204020204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980494" y="2707142"/>
            <a:ext cx="2304256" cy="72008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213A"/>
                </a:solidFill>
                <a:latin typeface="Corbel" panose="020B0503020204020204" pitchFamily="34" charset="0"/>
              </a:rPr>
              <a:t>Cell 3</a:t>
            </a:r>
            <a:endParaRPr lang="ko-KR" altLang="en-US" sz="2000" b="1" dirty="0">
              <a:solidFill>
                <a:srgbClr val="00213A"/>
              </a:solidFill>
              <a:latin typeface="Corbel" panose="020B0503020204020204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980494" y="1625244"/>
            <a:ext cx="2304256" cy="72008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rgbClr val="00213A"/>
                </a:solidFill>
                <a:latin typeface="Corbel" panose="020B0503020204020204" pitchFamily="34" charset="0"/>
              </a:rPr>
              <a:t>Cell 4</a:t>
            </a:r>
            <a:endParaRPr lang="ko-KR" altLang="en-US" sz="2000" b="1" dirty="0">
              <a:solidFill>
                <a:srgbClr val="00213A"/>
              </a:solidFill>
              <a:latin typeface="Corbel" panose="020B0503020204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42285" b="18001"/>
          <a:stretch/>
        </p:blipFill>
        <p:spPr>
          <a:xfrm>
            <a:off x="5300976" y="2094282"/>
            <a:ext cx="3044074" cy="1775710"/>
          </a:xfrm>
          <a:prstGeom prst="rect">
            <a:avLst/>
          </a:prstGeom>
        </p:spPr>
      </p:pic>
      <p:cxnSp>
        <p:nvCxnSpPr>
          <p:cNvPr id="24" name="Straight Arrow Connector 23"/>
          <p:cNvCxnSpPr>
            <a:stCxn id="19" idx="0"/>
            <a:endCxn id="20" idx="2"/>
          </p:cNvCxnSpPr>
          <p:nvPr/>
        </p:nvCxnSpPr>
        <p:spPr>
          <a:xfrm flipV="1">
            <a:off x="2132622" y="2345324"/>
            <a:ext cx="0" cy="36181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132622" y="3427222"/>
            <a:ext cx="0" cy="36181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2132622" y="4509120"/>
            <a:ext cx="0" cy="36181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>
            <a:stCxn id="6" idx="3"/>
            <a:endCxn id="20" idx="3"/>
          </p:cNvCxnSpPr>
          <p:nvPr/>
        </p:nvCxnSpPr>
        <p:spPr>
          <a:xfrm flipV="1">
            <a:off x="3284750" y="1985284"/>
            <a:ext cx="12700" cy="3243916"/>
          </a:xfrm>
          <a:prstGeom prst="curvedConnector3">
            <a:avLst>
              <a:gd name="adj1" fmla="val 1800000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/>
          <p:cNvCxnSpPr>
            <a:stCxn id="18" idx="1"/>
            <a:endCxn id="20" idx="1"/>
          </p:cNvCxnSpPr>
          <p:nvPr/>
        </p:nvCxnSpPr>
        <p:spPr>
          <a:xfrm rot="10800000">
            <a:off x="980494" y="1985284"/>
            <a:ext cx="12700" cy="2163796"/>
          </a:xfrm>
          <a:prstGeom prst="curvedConnector3">
            <a:avLst>
              <a:gd name="adj1" fmla="val 1800000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2139110" y="5589240"/>
            <a:ext cx="0" cy="36181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2139110" y="1263426"/>
            <a:ext cx="0" cy="36181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997532" y="5951058"/>
            <a:ext cx="2304256" cy="358262"/>
          </a:xfrm>
          <a:prstGeom prst="round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rgbClr val="00213A"/>
                </a:solidFill>
                <a:latin typeface="Corbel" panose="020B0503020204020204" pitchFamily="34" charset="0"/>
              </a:rPr>
              <a:t>Input</a:t>
            </a:r>
            <a:endParaRPr lang="ko-KR" altLang="en-US" sz="2000" b="1" dirty="0">
              <a:solidFill>
                <a:srgbClr val="00213A"/>
              </a:solidFill>
              <a:latin typeface="Corbel" panose="020B0503020204020204" pitchFamily="34" charset="0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971600" y="888132"/>
            <a:ext cx="2304256" cy="358262"/>
          </a:xfrm>
          <a:prstGeom prst="round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rgbClr val="00213A"/>
                </a:solidFill>
                <a:latin typeface="Corbel" panose="020B0503020204020204" pitchFamily="34" charset="0"/>
              </a:rPr>
              <a:t>Prediction</a:t>
            </a:r>
            <a:endParaRPr lang="ko-KR" altLang="en-US" sz="2000" b="1" dirty="0">
              <a:solidFill>
                <a:srgbClr val="00213A"/>
              </a:solidFill>
              <a:latin typeface="Corbel" panose="020B0503020204020204" pitchFamily="34" charset="0"/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3356760" y="2851158"/>
            <a:ext cx="1819938" cy="432048"/>
          </a:xfrm>
          <a:prstGeom prst="rightArrow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4266729" y="4172666"/>
            <a:ext cx="4670375" cy="1416574"/>
          </a:xfrm>
        </p:spPr>
        <p:txBody>
          <a:bodyPr>
            <a:noAutofit/>
          </a:bodyPr>
          <a:lstStyle/>
          <a:p>
            <a:r>
              <a:rPr lang="en-US" altLang="ko-KR" sz="2400" dirty="0" smtClean="0"/>
              <a:t>Cell-Level Design</a:t>
            </a:r>
          </a:p>
          <a:p>
            <a:pPr lvl="1"/>
            <a:r>
              <a:rPr lang="en-US" altLang="ko-KR" dirty="0" smtClean="0"/>
              <a:t>Only design the cell</a:t>
            </a:r>
          </a:p>
          <a:p>
            <a:pPr lvl="1"/>
            <a:r>
              <a:rPr lang="en-US" altLang="ko-KR" dirty="0" smtClean="0"/>
              <a:t>Fixed architecture backbone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7023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Available </a:t>
            </a:r>
            <a:r>
              <a:rPr lang="en-US" altLang="ko-KR" dirty="0" err="1" smtClean="0"/>
              <a:t>AutoML</a:t>
            </a:r>
            <a:r>
              <a:rPr lang="en-US" altLang="ko-KR" dirty="0" smtClean="0"/>
              <a:t> APIs and Libraries 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817" r="3869" b="5718"/>
          <a:stretch/>
        </p:blipFill>
        <p:spPr>
          <a:xfrm>
            <a:off x="323528" y="2134400"/>
            <a:ext cx="3816424" cy="23747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560" y="4981704"/>
            <a:ext cx="3206392" cy="13295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014" y="1954351"/>
            <a:ext cx="4432139" cy="2567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040" y="1026632"/>
            <a:ext cx="3434344" cy="9277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6542" y="4981704"/>
            <a:ext cx="3910472" cy="1365718"/>
          </a:xfrm>
          <a:prstGeom prst="rect">
            <a:avLst/>
          </a:prstGeom>
        </p:spPr>
      </p:pic>
      <p:pic>
        <p:nvPicPr>
          <p:cNvPr id="3074" name="Picture 2" descr="Image result for google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0" t="29294" r="7392" b="26292"/>
          <a:stretch/>
        </p:blipFill>
        <p:spPr bwMode="auto">
          <a:xfrm>
            <a:off x="5575452" y="1208136"/>
            <a:ext cx="2159261" cy="74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09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Cell-level Design vs. Hierarchical Design</a:t>
            </a:r>
            <a:endParaRPr lang="ko-KR" alt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80494" y="4869160"/>
            <a:ext cx="2304256" cy="72008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213A"/>
                </a:solidFill>
                <a:latin typeface="Corbel" panose="020B0503020204020204" pitchFamily="34" charset="0"/>
              </a:rPr>
              <a:t>Cell 1</a:t>
            </a:r>
            <a:endParaRPr lang="ko-KR" altLang="en-US" sz="2000" b="1" dirty="0">
              <a:solidFill>
                <a:srgbClr val="00213A"/>
              </a:solidFill>
              <a:latin typeface="Corbel" panose="020B0503020204020204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980494" y="3789040"/>
            <a:ext cx="2304256" cy="72008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213A"/>
                </a:solidFill>
                <a:latin typeface="Corbel" panose="020B0503020204020204" pitchFamily="34" charset="0"/>
              </a:rPr>
              <a:t>Cell </a:t>
            </a:r>
            <a:r>
              <a:rPr lang="en-US" altLang="ko-KR" sz="2000" b="1" dirty="0" smtClean="0">
                <a:solidFill>
                  <a:srgbClr val="00213A"/>
                </a:solidFill>
                <a:latin typeface="Corbel" panose="020B0503020204020204" pitchFamily="34" charset="0"/>
              </a:rPr>
              <a:t>2</a:t>
            </a:r>
            <a:endParaRPr lang="ko-KR" altLang="en-US" sz="2000" b="1" dirty="0">
              <a:solidFill>
                <a:srgbClr val="00213A"/>
              </a:solidFill>
              <a:latin typeface="Corbel" panose="020B0503020204020204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980494" y="2707142"/>
            <a:ext cx="2304256" cy="72008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213A"/>
                </a:solidFill>
                <a:latin typeface="Corbel" panose="020B0503020204020204" pitchFamily="34" charset="0"/>
              </a:rPr>
              <a:t>Cell 3</a:t>
            </a:r>
            <a:endParaRPr lang="ko-KR" altLang="en-US" sz="2000" b="1" dirty="0">
              <a:solidFill>
                <a:srgbClr val="00213A"/>
              </a:solidFill>
              <a:latin typeface="Corbel" panose="020B0503020204020204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980494" y="1625244"/>
            <a:ext cx="2304256" cy="72008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rgbClr val="00213A"/>
                </a:solidFill>
                <a:latin typeface="Corbel" panose="020B0503020204020204" pitchFamily="34" charset="0"/>
              </a:rPr>
              <a:t>Cell 4</a:t>
            </a:r>
            <a:endParaRPr lang="ko-KR" altLang="en-US" sz="2000" b="1" dirty="0">
              <a:solidFill>
                <a:srgbClr val="00213A"/>
              </a:solidFill>
              <a:latin typeface="Corbel" panose="020B0503020204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42285" b="18001"/>
          <a:stretch/>
        </p:blipFill>
        <p:spPr>
          <a:xfrm>
            <a:off x="5300976" y="2094282"/>
            <a:ext cx="3044074" cy="1775710"/>
          </a:xfrm>
          <a:prstGeom prst="rect">
            <a:avLst/>
          </a:prstGeom>
        </p:spPr>
      </p:pic>
      <p:cxnSp>
        <p:nvCxnSpPr>
          <p:cNvPr id="24" name="Straight Arrow Connector 23"/>
          <p:cNvCxnSpPr>
            <a:stCxn id="19" idx="0"/>
            <a:endCxn id="20" idx="2"/>
          </p:cNvCxnSpPr>
          <p:nvPr/>
        </p:nvCxnSpPr>
        <p:spPr>
          <a:xfrm flipV="1">
            <a:off x="2132622" y="2345324"/>
            <a:ext cx="0" cy="36181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132622" y="3427222"/>
            <a:ext cx="0" cy="36181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2132622" y="4509120"/>
            <a:ext cx="0" cy="36181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>
            <a:stCxn id="6" idx="3"/>
            <a:endCxn id="20" idx="3"/>
          </p:cNvCxnSpPr>
          <p:nvPr/>
        </p:nvCxnSpPr>
        <p:spPr>
          <a:xfrm flipV="1">
            <a:off x="3284750" y="1985284"/>
            <a:ext cx="12700" cy="3243916"/>
          </a:xfrm>
          <a:prstGeom prst="curvedConnector3">
            <a:avLst>
              <a:gd name="adj1" fmla="val 1800000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/>
          <p:cNvCxnSpPr>
            <a:stCxn id="18" idx="1"/>
            <a:endCxn id="20" idx="1"/>
          </p:cNvCxnSpPr>
          <p:nvPr/>
        </p:nvCxnSpPr>
        <p:spPr>
          <a:xfrm rot="10800000">
            <a:off x="980494" y="1985284"/>
            <a:ext cx="12700" cy="2163796"/>
          </a:xfrm>
          <a:prstGeom prst="curvedConnector3">
            <a:avLst>
              <a:gd name="adj1" fmla="val 1800000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2139110" y="5589240"/>
            <a:ext cx="0" cy="36181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2139110" y="1263426"/>
            <a:ext cx="0" cy="36181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997532" y="5951058"/>
            <a:ext cx="2304256" cy="358262"/>
          </a:xfrm>
          <a:prstGeom prst="round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rgbClr val="00213A"/>
                </a:solidFill>
                <a:latin typeface="Corbel" panose="020B0503020204020204" pitchFamily="34" charset="0"/>
              </a:rPr>
              <a:t>Input</a:t>
            </a:r>
            <a:endParaRPr lang="ko-KR" altLang="en-US" sz="2000" b="1" dirty="0">
              <a:solidFill>
                <a:srgbClr val="00213A"/>
              </a:solidFill>
              <a:latin typeface="Corbel" panose="020B0503020204020204" pitchFamily="34" charset="0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971600" y="888132"/>
            <a:ext cx="2304256" cy="358262"/>
          </a:xfrm>
          <a:prstGeom prst="round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rgbClr val="00213A"/>
                </a:solidFill>
                <a:latin typeface="Corbel" panose="020B0503020204020204" pitchFamily="34" charset="0"/>
              </a:rPr>
              <a:t>Prediction</a:t>
            </a:r>
            <a:endParaRPr lang="ko-KR" altLang="en-US" sz="2000" b="1" dirty="0">
              <a:solidFill>
                <a:srgbClr val="00213A"/>
              </a:solidFill>
              <a:latin typeface="Corbel" panose="020B0503020204020204" pitchFamily="34" charset="0"/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3356760" y="2851158"/>
            <a:ext cx="1819938" cy="432048"/>
          </a:xfrm>
          <a:prstGeom prst="rightArrow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4042028" y="4187247"/>
            <a:ext cx="4936495" cy="1416574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Hierarchical Design</a:t>
            </a:r>
          </a:p>
          <a:p>
            <a:pPr lvl="1"/>
            <a:r>
              <a:rPr lang="en-US" altLang="ko-KR" dirty="0"/>
              <a:t>Flexible cell structure and</a:t>
            </a:r>
          </a:p>
          <a:p>
            <a:pPr lvl="1"/>
            <a:r>
              <a:rPr lang="en-US" altLang="ko-KR" dirty="0"/>
              <a:t>Flexible architecture backbone</a:t>
            </a:r>
          </a:p>
        </p:txBody>
      </p:sp>
    </p:spTree>
    <p:extLst>
      <p:ext uri="{BB962C8B-B14F-4D97-AF65-F5344CB8AC3E}">
        <p14:creationId xmlns:p14="http://schemas.microsoft.com/office/powerpoint/2010/main" val="291615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Search Space – Architecture Level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2211"/>
          <a:stretch/>
        </p:blipFill>
        <p:spPr>
          <a:xfrm>
            <a:off x="880741" y="957562"/>
            <a:ext cx="7382518" cy="2923528"/>
          </a:xfrm>
          <a:prstGeom prst="rect">
            <a:avLst/>
          </a:prstGeom>
        </p:spPr>
      </p:pic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323528" y="4365104"/>
            <a:ext cx="8280920" cy="1944216"/>
          </a:xfrm>
        </p:spPr>
        <p:txBody>
          <a:bodyPr>
            <a:noAutofit/>
          </a:bodyPr>
          <a:lstStyle/>
          <a:p>
            <a:r>
              <a:rPr lang="en-US" altLang="ko-KR" sz="2400" dirty="0" smtClean="0"/>
              <a:t>Two consistent principles: </a:t>
            </a:r>
            <a:endParaRPr lang="en-US" altLang="ko-KR" sz="2400" dirty="0"/>
          </a:p>
          <a:p>
            <a:pPr lvl="1"/>
            <a:r>
              <a:rPr lang="en-US" altLang="ko-KR" dirty="0" smtClean="0"/>
              <a:t>The spatial resolution of the next layer is either twice as large, or twice as small, remains the same.</a:t>
            </a:r>
            <a:endParaRPr lang="en-US" altLang="ko-KR" dirty="0"/>
          </a:p>
          <a:p>
            <a:pPr lvl="1"/>
            <a:r>
              <a:rPr lang="en-US" altLang="ko-KR" dirty="0" smtClean="0"/>
              <a:t>The smallest spatial resolution is </a:t>
            </a:r>
            <a:r>
              <a:rPr lang="en-US" altLang="ko-KR" dirty="0" err="1" smtClean="0"/>
              <a:t>downsampled</a:t>
            </a:r>
            <a:r>
              <a:rPr lang="en-US" altLang="ko-KR" dirty="0" smtClean="0"/>
              <a:t> by 32.</a:t>
            </a:r>
            <a:endParaRPr lang="en-US" altLang="ko-KR" dirty="0"/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1110890" y="2597167"/>
            <a:ext cx="16561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“Stem” Layers</a:t>
            </a:r>
            <a:endParaRPr lang="ko-KR" altLang="en-US" sz="1400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Rounded Rectangle 31"/>
          <p:cNvSpPr/>
          <p:nvPr/>
        </p:nvSpPr>
        <p:spPr bwMode="auto">
          <a:xfrm>
            <a:off x="1456805" y="1275422"/>
            <a:ext cx="964354" cy="1310927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5735" tIns="47870" rIns="95735" bIns="47870"/>
          <a:lstStyle/>
          <a:p>
            <a:pPr marL="777875" indent="-298450" defTabSz="957263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Rounded Rectangle 32"/>
          <p:cNvSpPr/>
          <p:nvPr/>
        </p:nvSpPr>
        <p:spPr bwMode="auto">
          <a:xfrm>
            <a:off x="7075452" y="1966648"/>
            <a:ext cx="964354" cy="1807101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5735" tIns="47870" rIns="95735" bIns="47870"/>
          <a:lstStyle/>
          <a:p>
            <a:pPr marL="777875" indent="-298450" defTabSz="957263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6729537" y="3841884"/>
            <a:ext cx="16561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/>
            <a:r>
              <a:rPr lang="en-US" altLang="ko-KR" sz="1400" b="1" dirty="0" err="1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Atrous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Spatial Pyramid Pooling</a:t>
            </a:r>
            <a:endParaRPr lang="ko-KR" altLang="en-US" sz="1400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793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 animBg="1"/>
      <p:bldP spid="33" grpId="0" animBg="1"/>
      <p:bldP spid="3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Representative Power of the Search Space</a:t>
            </a:r>
            <a:endParaRPr lang="ko-KR" altLang="en-US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1859756" y="3180755"/>
            <a:ext cx="5424488" cy="997644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5735" tIns="47870" rIns="95735" bIns="47870"/>
          <a:lstStyle/>
          <a:p>
            <a:pPr marL="777875" indent="-298450" defTabSz="957263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855083" y="3140968"/>
            <a:ext cx="5424488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/>
            <a:r>
              <a:rPr lang="en-US" altLang="ko-KR" sz="3200" b="1" dirty="0" smtClean="0">
                <a:solidFill>
                  <a:srgbClr val="002448"/>
                </a:solidFill>
                <a:latin typeface="Corbel" panose="020B0503020204020204" pitchFamily="34" charset="0"/>
                <a:ea typeface="맑은 고딕" panose="020B0503020000020004" pitchFamily="50" charset="-127"/>
              </a:rPr>
              <a:t>Image Segmentation Architectures</a:t>
            </a:r>
            <a:endParaRPr lang="ko-KR" altLang="en-US" sz="3200" b="1" dirty="0">
              <a:solidFill>
                <a:srgbClr val="002448"/>
              </a:solidFill>
              <a:latin typeface="Corbel" panose="020B0503020204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644" y="980728"/>
            <a:ext cx="4199366" cy="199398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4508256"/>
            <a:ext cx="4023102" cy="19880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4509984"/>
            <a:ext cx="4125838" cy="198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13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Search Space – Cell Level</a:t>
            </a:r>
            <a:endParaRPr lang="ko-KR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57790"/>
          <a:stretch/>
        </p:blipFill>
        <p:spPr>
          <a:xfrm>
            <a:off x="2411760" y="980728"/>
            <a:ext cx="4320480" cy="234241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38572" y="3442649"/>
            <a:ext cx="8280920" cy="1944216"/>
          </a:xfrm>
        </p:spPr>
        <p:txBody>
          <a:bodyPr>
            <a:noAutofit/>
          </a:bodyPr>
          <a:lstStyle/>
          <a:p>
            <a:r>
              <a:rPr lang="en-US" altLang="ko-KR" sz="2400" dirty="0" smtClean="0"/>
              <a:t>Directed acyclic graph consisting of </a:t>
            </a:r>
            <a:r>
              <a:rPr lang="en-US" altLang="ko-KR" sz="2400" b="1" i="1" dirty="0"/>
              <a:t>5</a:t>
            </a:r>
            <a:r>
              <a:rPr lang="en-US" altLang="ko-KR" sz="2400" dirty="0" smtClean="0"/>
              <a:t> blocks.</a:t>
            </a:r>
          </a:p>
          <a:p>
            <a:r>
              <a:rPr lang="en-US" altLang="ko-KR" sz="2400" dirty="0" smtClean="0"/>
              <a:t>Each block can be represented using a tuple:  </a:t>
            </a:r>
          </a:p>
          <a:p>
            <a:pPr lvl="1"/>
            <a:r>
              <a:rPr lang="en-US" altLang="ko-KR" dirty="0" smtClean="0"/>
              <a:t>I: input tensor / O: layer type / C: combination method</a:t>
            </a:r>
          </a:p>
          <a:p>
            <a:r>
              <a:rPr lang="en-US" altLang="ko-KR" sz="2400" dirty="0" smtClean="0"/>
              <a:t>Possible layer types:</a:t>
            </a:r>
            <a:endParaRPr lang="en-US" altLang="ko-KR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252" y="4052271"/>
            <a:ext cx="2088232" cy="3624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864" y="5007388"/>
            <a:ext cx="5495156" cy="110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6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Putting it All Together</a:t>
            </a:r>
            <a:endParaRPr lang="ko-KR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42211"/>
          <a:stretch/>
        </p:blipFill>
        <p:spPr>
          <a:xfrm>
            <a:off x="251520" y="2865078"/>
            <a:ext cx="4104456" cy="1625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7790"/>
          <a:stretch/>
        </p:blipFill>
        <p:spPr>
          <a:xfrm>
            <a:off x="562699" y="989538"/>
            <a:ext cx="3433237" cy="1861379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05526" y="4941168"/>
            <a:ext cx="8532948" cy="998657"/>
          </a:xfrm>
        </p:spPr>
        <p:txBody>
          <a:bodyPr>
            <a:noAutofit/>
          </a:bodyPr>
          <a:lstStyle/>
          <a:p>
            <a:r>
              <a:rPr lang="en-US" altLang="ko-KR" sz="2400" dirty="0" smtClean="0"/>
              <a:t>Split the training data into two disjoint sets: </a:t>
            </a:r>
            <a:r>
              <a:rPr lang="en-US" altLang="ko-KR" sz="2400" b="1" i="1" dirty="0" err="1" smtClean="0"/>
              <a:t>trainA</a:t>
            </a:r>
            <a:r>
              <a:rPr lang="en-US" altLang="ko-KR" sz="2400" dirty="0" smtClean="0"/>
              <a:t> and </a:t>
            </a:r>
            <a:r>
              <a:rPr lang="en-US" altLang="ko-KR" sz="2400" b="1" i="1" dirty="0" err="1" smtClean="0"/>
              <a:t>trainB</a:t>
            </a:r>
            <a:endParaRPr lang="en-US" altLang="ko-KR" sz="2400" b="1" i="1" dirty="0" smtClean="0"/>
          </a:p>
          <a:p>
            <a:r>
              <a:rPr lang="en-US" altLang="ko-KR" sz="2400" dirty="0" smtClean="0"/>
              <a:t>Alternating optimization:</a:t>
            </a:r>
            <a:endParaRPr lang="en-US" altLang="ko-KR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276" y="5619899"/>
            <a:ext cx="4464496" cy="636102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 rot="16200000">
            <a:off x="4465268" y="1717194"/>
            <a:ext cx="751683" cy="360041"/>
          </a:xfrm>
          <a:prstGeom prst="down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Down Arrow 12"/>
          <p:cNvSpPr/>
          <p:nvPr/>
        </p:nvSpPr>
        <p:spPr>
          <a:xfrm rot="16200000">
            <a:off x="4489948" y="3480806"/>
            <a:ext cx="751683" cy="360041"/>
          </a:xfrm>
          <a:prstGeom prst="down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577523" y="1052736"/>
            <a:ext cx="316968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/>
            <a:r>
              <a:rPr lang="en-US" altLang="ko-KR" sz="2400" b="1" dirty="0" smtClean="0">
                <a:solidFill>
                  <a:srgbClr val="002448"/>
                </a:solidFill>
                <a:latin typeface="Corbel" panose="020B0503020204020204" pitchFamily="34" charset="0"/>
                <a:ea typeface="맑은 고딕" panose="020B0503020000020004" pitchFamily="50" charset="-127"/>
              </a:rPr>
              <a:t>Yellow lines associated with:</a:t>
            </a:r>
            <a:endParaRPr lang="ko-KR" altLang="en-US" sz="2400" b="1" dirty="0">
              <a:solidFill>
                <a:srgbClr val="002448"/>
              </a:solidFill>
              <a:latin typeface="Corbel" panose="020B0503020204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557606" y="2780928"/>
            <a:ext cx="316968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/>
            <a:r>
              <a:rPr lang="en-US" altLang="ko-KR" sz="2400" b="1" dirty="0" smtClean="0">
                <a:solidFill>
                  <a:srgbClr val="002448"/>
                </a:solidFill>
                <a:latin typeface="Corbel" panose="020B0503020204020204" pitchFamily="34" charset="0"/>
                <a:ea typeface="맑은 고딕" panose="020B0503020000020004" pitchFamily="50" charset="-127"/>
              </a:rPr>
              <a:t>Gray lines </a:t>
            </a:r>
          </a:p>
          <a:p>
            <a:pPr algn="ctr"/>
            <a:r>
              <a:rPr lang="en-US" altLang="ko-KR" sz="2400" b="1" dirty="0" smtClean="0">
                <a:solidFill>
                  <a:srgbClr val="002448"/>
                </a:solidFill>
                <a:latin typeface="Corbel" panose="020B0503020204020204" pitchFamily="34" charset="0"/>
                <a:ea typeface="맑은 고딕" panose="020B0503020000020004" pitchFamily="50" charset="-127"/>
              </a:rPr>
              <a:t>associated with:</a:t>
            </a:r>
            <a:endParaRPr lang="ko-KR" altLang="en-US" sz="2400" b="1" dirty="0">
              <a:solidFill>
                <a:srgbClr val="002448"/>
              </a:solidFill>
              <a:latin typeface="Corbel" panose="020B0503020204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1847398"/>
            <a:ext cx="3169684" cy="6599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088" y="3631187"/>
            <a:ext cx="3596554" cy="116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36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Auto-</a:t>
            </a:r>
            <a:r>
              <a:rPr lang="en-US" altLang="ko-KR" dirty="0" err="1" smtClean="0"/>
              <a:t>DeepLab</a:t>
            </a:r>
            <a:r>
              <a:rPr lang="en-US" altLang="ko-KR" dirty="0" smtClean="0"/>
              <a:t> Searched Architecture &amp; Results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791" t="3799" r="45361" b="5026"/>
          <a:stretch/>
        </p:blipFill>
        <p:spPr>
          <a:xfrm>
            <a:off x="251520" y="925465"/>
            <a:ext cx="4779533" cy="19442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9118" t="3799" r="2366" b="5026"/>
          <a:stretch/>
        </p:blipFill>
        <p:spPr>
          <a:xfrm>
            <a:off x="5364088" y="980728"/>
            <a:ext cx="3384376" cy="1888954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056444" y="2869682"/>
            <a:ext cx="31696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/>
            <a:r>
              <a:rPr lang="en-US" altLang="ko-KR" sz="2000" b="1" dirty="0" smtClean="0">
                <a:solidFill>
                  <a:srgbClr val="002448"/>
                </a:solidFill>
                <a:latin typeface="Corbel" panose="020B0503020204020204" pitchFamily="34" charset="0"/>
                <a:ea typeface="맑은 고딕" panose="020B0503020000020004" pitchFamily="50" charset="-127"/>
              </a:rPr>
              <a:t>Architecture Level</a:t>
            </a:r>
            <a:endParaRPr lang="ko-KR" altLang="en-US" sz="2000" b="1" dirty="0">
              <a:solidFill>
                <a:srgbClr val="002448"/>
              </a:solidFill>
              <a:latin typeface="Corbel" panose="020B0503020204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471434" y="2869682"/>
            <a:ext cx="31696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/>
            <a:r>
              <a:rPr lang="en-US" altLang="ko-KR" sz="2000" b="1" dirty="0" smtClean="0">
                <a:solidFill>
                  <a:srgbClr val="002448"/>
                </a:solidFill>
                <a:latin typeface="Corbel" panose="020B0503020204020204" pitchFamily="34" charset="0"/>
                <a:ea typeface="맑은 고딕" panose="020B0503020000020004" pitchFamily="50" charset="-127"/>
              </a:rPr>
              <a:t>Cell Level</a:t>
            </a:r>
            <a:endParaRPr lang="ko-KR" altLang="en-US" sz="2000" b="1" dirty="0">
              <a:solidFill>
                <a:srgbClr val="002448"/>
              </a:solidFill>
              <a:latin typeface="Corbel" panose="020B0503020204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3573016"/>
            <a:ext cx="3781086" cy="2992613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 bwMode="auto">
          <a:xfrm>
            <a:off x="4932040" y="5589240"/>
            <a:ext cx="2390569" cy="169458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5735" tIns="47870" rIns="95735" bIns="47870"/>
          <a:lstStyle/>
          <a:p>
            <a:pPr marL="777875" indent="-298450" defTabSz="957263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1695" t="3867" r="3134"/>
          <a:stretch/>
        </p:blipFill>
        <p:spPr>
          <a:xfrm>
            <a:off x="827584" y="3573016"/>
            <a:ext cx="3145987" cy="2951309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 bwMode="auto">
          <a:xfrm>
            <a:off x="1331640" y="6021288"/>
            <a:ext cx="2641931" cy="144016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5735" tIns="47870" rIns="95735" bIns="47870"/>
          <a:lstStyle/>
          <a:p>
            <a:pPr marL="777875" indent="-298450" defTabSz="957263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827585" y="6165304"/>
            <a:ext cx="936104" cy="144016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5735" tIns="47870" rIns="95735" bIns="47870"/>
          <a:lstStyle/>
          <a:p>
            <a:pPr marL="777875" indent="-298450" defTabSz="957263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42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NAS-FPN [Object Detection]</a:t>
            </a:r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70" y="980728"/>
            <a:ext cx="4610316" cy="12770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54001" y="2236532"/>
            <a:ext cx="856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CVPR, 2019</a:t>
            </a:r>
            <a:endParaRPr lang="ko-KR" altLang="en-US" sz="1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3269897"/>
            <a:ext cx="7658100" cy="1914525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 bwMode="auto">
          <a:xfrm>
            <a:off x="2976262" y="3233249"/>
            <a:ext cx="1955478" cy="1975379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5735" tIns="47870" rIns="95735" bIns="47870"/>
          <a:lstStyle/>
          <a:p>
            <a:pPr marL="777875" indent="-298450" defTabSz="957263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135758" y="2569644"/>
            <a:ext cx="48724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/>
            <a:r>
              <a:rPr lang="en-US" altLang="ko-KR" sz="3200" b="1" dirty="0" err="1" smtClean="0">
                <a:latin typeface="Corbel" panose="020B0503020204020204" pitchFamily="34" charset="0"/>
                <a:ea typeface="맑은 고딕" panose="020B0503020000020004" pitchFamily="50" charset="-127"/>
              </a:rPr>
              <a:t>RetinaNet</a:t>
            </a:r>
            <a:r>
              <a:rPr lang="en-US" altLang="ko-KR" sz="3200" b="1" dirty="0" smtClean="0">
                <a:latin typeface="Corbel" panose="020B0503020204020204" pitchFamily="34" charset="0"/>
                <a:ea typeface="맑은 고딕" panose="020B0503020000020004" pitchFamily="50" charset="-127"/>
              </a:rPr>
              <a:t> Architecture</a:t>
            </a:r>
          </a:p>
        </p:txBody>
      </p:sp>
      <p:sp>
        <p:nvSpPr>
          <p:cNvPr id="11" name="Down Arrow 10"/>
          <p:cNvSpPr/>
          <p:nvPr/>
        </p:nvSpPr>
        <p:spPr>
          <a:xfrm>
            <a:off x="3578159" y="5414609"/>
            <a:ext cx="751683" cy="504056"/>
          </a:xfrm>
          <a:prstGeom prst="down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537231" y="5919663"/>
            <a:ext cx="76690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/>
            <a:r>
              <a:rPr lang="en-US" altLang="ko-KR" sz="2800" b="1" dirty="0" smtClean="0">
                <a:solidFill>
                  <a:srgbClr val="C00000"/>
                </a:solidFill>
                <a:latin typeface="Corbel" panose="020B0503020204020204" pitchFamily="34" charset="0"/>
                <a:ea typeface="맑은 고딕" panose="020B0503020000020004" pitchFamily="50" charset="-127"/>
              </a:rPr>
              <a:t>Automatically design feature pyramid net (FPN)</a:t>
            </a:r>
          </a:p>
        </p:txBody>
      </p:sp>
    </p:spTree>
    <p:extLst>
      <p:ext uri="{BB962C8B-B14F-4D97-AF65-F5344CB8AC3E}">
        <p14:creationId xmlns:p14="http://schemas.microsoft.com/office/powerpoint/2010/main" val="248110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Search Space “Merging Cell”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388" t="4190" r="2778" b="7815"/>
          <a:stretch/>
        </p:blipFill>
        <p:spPr>
          <a:xfrm>
            <a:off x="1979712" y="982642"/>
            <a:ext cx="5184576" cy="1577914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23528" y="2924944"/>
            <a:ext cx="4500500" cy="1872208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US" altLang="ko-KR" sz="2000" dirty="0" smtClean="0"/>
              <a:t>First feature layer from candidates.</a:t>
            </a:r>
          </a:p>
          <a:p>
            <a:pPr marL="457200" indent="-457200">
              <a:buFont typeface="+mj-lt"/>
              <a:buAutoNum type="arabicParenR"/>
            </a:pPr>
            <a:r>
              <a:rPr lang="en-US" altLang="ko-KR" sz="2000" dirty="0" smtClean="0"/>
              <a:t>Second feature layer from candidates (w/o replacement).</a:t>
            </a:r>
          </a:p>
          <a:p>
            <a:pPr marL="457200" indent="-457200">
              <a:buFont typeface="+mj-lt"/>
              <a:buAutoNum type="arabicParenR"/>
            </a:pPr>
            <a:r>
              <a:rPr lang="en-US" altLang="ko-KR" sz="2000" dirty="0" smtClean="0"/>
              <a:t>Output feature resolution</a:t>
            </a:r>
          </a:p>
          <a:p>
            <a:pPr marL="457200" indent="-457200">
              <a:buFont typeface="+mj-lt"/>
              <a:buAutoNum type="arabicParenR"/>
            </a:pPr>
            <a:r>
              <a:rPr lang="en-US" altLang="ko-KR" sz="2000" dirty="0" smtClean="0"/>
              <a:t>Binary op to combine 1 and 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5161540"/>
            <a:ext cx="1768880" cy="133961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>
            <a:off x="5004048" y="3212976"/>
            <a:ext cx="3649539" cy="2558504"/>
          </a:xfrm>
          <a:prstGeom prst="rect">
            <a:avLst/>
          </a:prstGeom>
          <a:ln>
            <a:solidFill>
              <a:srgbClr val="00213A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5735" tIns="47870" rIns="95735" bIns="47870"/>
          <a:lstStyle/>
          <a:p>
            <a:pPr marL="777875" indent="-298450" defTabSz="957263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046865" y="3605519"/>
            <a:ext cx="3563904" cy="2232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22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1pPr>
            <a:lvl2pPr marL="742950" indent="-28575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Candara" panose="020E0502030303020204" pitchFamily="34" charset="0"/>
                <a:ea typeface="함초롬돋움" pitchFamily="18" charset="-127"/>
                <a:cs typeface="함초롬돋움" pitchFamily="18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kern="1200" baseline="0">
                <a:solidFill>
                  <a:schemeClr val="tx1"/>
                </a:solidFill>
                <a:latin typeface="Candara" panose="020E0502030303020204" pitchFamily="34" charset="0"/>
                <a:ea typeface="함초롬돋움" pitchFamily="18" charset="-127"/>
                <a:cs typeface="함초롬돋움" pitchFamily="18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 smtClean="0"/>
              <a:t>Covers all cross-scale connections</a:t>
            </a:r>
          </a:p>
          <a:p>
            <a:r>
              <a:rPr lang="en-US" altLang="ko-KR" sz="2000" b="1" dirty="0" smtClean="0"/>
              <a:t>Identical input and output feature levels -&gt; can be applied repeatedly.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129337" y="3035176"/>
            <a:ext cx="3321050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>
              <a:defRPr/>
            </a:pPr>
            <a:r>
              <a:rPr lang="en-US" altLang="ko-KR" sz="2000" b="1" dirty="0" smtClean="0">
                <a:solidFill>
                  <a:schemeClr val="bg1"/>
                </a:solidFill>
                <a:latin typeface="Corbel" panose="020B0503020204020204" pitchFamily="34" charset="0"/>
                <a:ea typeface="맑은 고딕" panose="020B0503020000020004" pitchFamily="34" charset="-127"/>
              </a:rPr>
              <a:t>Advantages</a:t>
            </a:r>
            <a:endParaRPr lang="ko-KR" altLang="en-US" sz="2000" b="1" dirty="0" smtClean="0">
              <a:solidFill>
                <a:schemeClr val="bg1"/>
              </a:solidFill>
              <a:latin typeface="Corbel" panose="020B0503020204020204" pitchFamily="34" charset="0"/>
              <a:ea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027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uiExpand="1" build="p"/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NAS-FPN Searched Architecture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36" y="1314132"/>
            <a:ext cx="4043050" cy="2029473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98519" y="3351238"/>
            <a:ext cx="31696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/>
            <a:r>
              <a:rPr lang="en-US" altLang="ko-KR" sz="2400" b="1" dirty="0" smtClean="0">
                <a:solidFill>
                  <a:srgbClr val="002448"/>
                </a:solidFill>
                <a:latin typeface="Corbel" panose="020B0503020204020204" pitchFamily="34" charset="0"/>
                <a:ea typeface="맑은 고딕" panose="020B0503020000020004" pitchFamily="50" charset="-127"/>
              </a:rPr>
              <a:t>Search Progress</a:t>
            </a:r>
            <a:endParaRPr lang="ko-KR" altLang="en-US" sz="2400" b="1" dirty="0">
              <a:solidFill>
                <a:srgbClr val="002448"/>
              </a:solidFill>
              <a:latin typeface="Corbel" panose="020B0503020204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190" t="6841" r="1939" b="1709"/>
          <a:stretch/>
        </p:blipFill>
        <p:spPr>
          <a:xfrm>
            <a:off x="1582720" y="4077072"/>
            <a:ext cx="6568683" cy="1759469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096324" y="5963923"/>
            <a:ext cx="31696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/>
            <a:r>
              <a:rPr lang="en-US" altLang="ko-KR" sz="2400" b="1" dirty="0" smtClean="0">
                <a:solidFill>
                  <a:srgbClr val="002448"/>
                </a:solidFill>
                <a:latin typeface="Corbel" panose="020B0503020204020204" pitchFamily="34" charset="0"/>
                <a:ea typeface="맑은 고딕" panose="020B0503020000020004" pitchFamily="50" charset="-127"/>
              </a:rPr>
              <a:t>Searched Architecture</a:t>
            </a:r>
            <a:endParaRPr lang="ko-KR" altLang="en-US" sz="2400" b="1" dirty="0">
              <a:solidFill>
                <a:srgbClr val="002448"/>
              </a:solidFill>
              <a:latin typeface="Corbel" panose="020B0503020204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8" name="Down Arrow 7"/>
          <p:cNvSpPr/>
          <p:nvPr/>
        </p:nvSpPr>
        <p:spPr bwMode="auto">
          <a:xfrm rot="16200000">
            <a:off x="4101887" y="2009885"/>
            <a:ext cx="1530350" cy="527050"/>
          </a:xfrm>
          <a:prstGeom prst="downArrow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5735" tIns="47870" rIns="95735" bIns="47870"/>
          <a:lstStyle/>
          <a:p>
            <a:pPr marL="777875" indent="-298450" defTabSz="957263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329238" y="1212826"/>
            <a:ext cx="3779928" cy="23692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22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1pPr>
            <a:lvl2pPr marL="742950" indent="-28575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Candara" panose="020E0502030303020204" pitchFamily="34" charset="0"/>
                <a:ea typeface="함초롬돋움" pitchFamily="18" charset="-127"/>
                <a:cs typeface="함초롬돋움" pitchFamily="18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kern="1200" baseline="0">
                <a:solidFill>
                  <a:schemeClr val="tx1"/>
                </a:solidFill>
                <a:latin typeface="Candara" panose="020E0502030303020204" pitchFamily="34" charset="0"/>
                <a:ea typeface="함초롬돋움" pitchFamily="18" charset="-127"/>
                <a:cs typeface="함초롬돋움" pitchFamily="18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/>
              <a:t>Connection between high resolution input and output feature layers.</a:t>
            </a:r>
          </a:p>
          <a:p>
            <a:r>
              <a:rPr lang="en-US" altLang="ko-KR" sz="2000" dirty="0" smtClean="0"/>
              <a:t>Both top-down and bottom-up connections.</a:t>
            </a:r>
          </a:p>
          <a:p>
            <a:r>
              <a:rPr lang="en-US" altLang="ko-KR" sz="2000" dirty="0" smtClean="0"/>
              <a:t>Better feature reuse.</a:t>
            </a:r>
          </a:p>
        </p:txBody>
      </p:sp>
    </p:spTree>
    <p:extLst>
      <p:ext uri="{BB962C8B-B14F-4D97-AF65-F5344CB8AC3E}">
        <p14:creationId xmlns:p14="http://schemas.microsoft.com/office/powerpoint/2010/main" val="2990047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NAS-FPN Results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45" y="980728"/>
            <a:ext cx="8218110" cy="4568949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5004048" y="5549677"/>
            <a:ext cx="3779928" cy="11212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22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1pPr>
            <a:lvl2pPr marL="742950" indent="-28575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Candara" panose="020E0502030303020204" pitchFamily="34" charset="0"/>
                <a:ea typeface="함초롬돋움" pitchFamily="18" charset="-127"/>
                <a:cs typeface="함초롬돋움" pitchFamily="18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kern="1200" baseline="0">
                <a:solidFill>
                  <a:schemeClr val="tx1"/>
                </a:solidFill>
                <a:latin typeface="Candara" panose="020E0502030303020204" pitchFamily="34" charset="0"/>
                <a:ea typeface="함초롬돋움" pitchFamily="18" charset="-127"/>
                <a:cs typeface="함초롬돋움" pitchFamily="18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1600" dirty="0" smtClean="0"/>
              <a:t>*NAS-</a:t>
            </a:r>
            <a:r>
              <a:rPr lang="en-US" altLang="ko-KR" sz="1600" dirty="0" err="1" smtClean="0"/>
              <a:t>FPNLite</a:t>
            </a:r>
            <a:r>
              <a:rPr lang="en-US" altLang="ko-KR" sz="1600" dirty="0" smtClean="0"/>
              <a:t>: replace convolution with </a:t>
            </a:r>
            <a:r>
              <a:rPr lang="en-US" altLang="ko-KR" sz="1600" dirty="0" err="1" smtClean="0"/>
              <a:t>depthwise</a:t>
            </a:r>
            <a:r>
              <a:rPr lang="en-US" altLang="ko-KR" sz="1600" dirty="0" smtClean="0"/>
              <a:t> separable convolution.</a:t>
            </a:r>
          </a:p>
        </p:txBody>
      </p:sp>
    </p:spTree>
    <p:extLst>
      <p:ext uri="{BB962C8B-B14F-4D97-AF65-F5344CB8AC3E}">
        <p14:creationId xmlns:p14="http://schemas.microsoft.com/office/powerpoint/2010/main" val="415323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Table of Contents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000" y="836712"/>
            <a:ext cx="8406464" cy="5760640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Introduction: Why </a:t>
            </a:r>
            <a:r>
              <a:rPr lang="en-US" altLang="ko-KR" dirty="0" err="1" smtClean="0"/>
              <a:t>AutoML</a:t>
            </a:r>
            <a:r>
              <a:rPr lang="en-US" altLang="ko-KR" dirty="0" smtClean="0"/>
              <a:t>?</a:t>
            </a:r>
          </a:p>
          <a:p>
            <a:r>
              <a:rPr lang="en-US" altLang="ko-KR" dirty="0" smtClean="0"/>
              <a:t>Neural Architecture Search Techniques</a:t>
            </a:r>
          </a:p>
          <a:p>
            <a:pPr lvl="1"/>
            <a:r>
              <a:rPr lang="en-US" altLang="ko-KR" dirty="0" smtClean="0"/>
              <a:t>Evolutionary Algorithm</a:t>
            </a:r>
          </a:p>
          <a:p>
            <a:pPr lvl="1"/>
            <a:r>
              <a:rPr lang="en-US" altLang="ko-KR" dirty="0" smtClean="0"/>
              <a:t>Reinforcement Learning</a:t>
            </a:r>
          </a:p>
          <a:p>
            <a:pPr lvl="1"/>
            <a:r>
              <a:rPr lang="en-US" altLang="ko-KR" dirty="0" smtClean="0"/>
              <a:t>Gradient- Based Optimization</a:t>
            </a:r>
          </a:p>
          <a:p>
            <a:r>
              <a:rPr lang="en-US" altLang="ko-KR" dirty="0"/>
              <a:t>Applications of NAS</a:t>
            </a:r>
          </a:p>
          <a:p>
            <a:pPr lvl="1"/>
            <a:r>
              <a:rPr lang="en-US" altLang="ko-KR" dirty="0"/>
              <a:t>Computer Vision</a:t>
            </a:r>
          </a:p>
          <a:p>
            <a:pPr lvl="2"/>
            <a:r>
              <a:rPr lang="en-US" altLang="ko-KR" sz="1800" dirty="0"/>
              <a:t>Auto-</a:t>
            </a:r>
            <a:r>
              <a:rPr lang="en-US" altLang="ko-KR" sz="1800" dirty="0" err="1"/>
              <a:t>DeepLab</a:t>
            </a:r>
            <a:r>
              <a:rPr lang="en-US" altLang="ko-KR" sz="1800" dirty="0"/>
              <a:t> [Image Segmentation]</a:t>
            </a:r>
          </a:p>
          <a:p>
            <a:pPr lvl="2"/>
            <a:r>
              <a:rPr lang="en-US" altLang="ko-KR" sz="1800" dirty="0"/>
              <a:t>NAS-FPN [Object Detection]</a:t>
            </a:r>
          </a:p>
          <a:p>
            <a:pPr lvl="2"/>
            <a:r>
              <a:rPr lang="en-US" altLang="ko-KR" sz="1800" dirty="0" err="1"/>
              <a:t>AutoGAN</a:t>
            </a:r>
            <a:r>
              <a:rPr lang="en-US" altLang="ko-KR" sz="1800" dirty="0"/>
              <a:t> [Image Generation]</a:t>
            </a:r>
          </a:p>
          <a:p>
            <a:pPr lvl="1"/>
            <a:r>
              <a:rPr lang="en-US" altLang="ko-KR" dirty="0"/>
              <a:t>Network Size Reduction</a:t>
            </a:r>
          </a:p>
          <a:p>
            <a:pPr lvl="2"/>
            <a:r>
              <a:rPr lang="en-US" altLang="ko-KR" sz="1800" dirty="0"/>
              <a:t>Platform-aware Network Design</a:t>
            </a:r>
          </a:p>
          <a:p>
            <a:pPr lvl="2"/>
            <a:r>
              <a:rPr lang="en-US" altLang="ko-KR" sz="1800" dirty="0"/>
              <a:t>Neural Network Pruning</a:t>
            </a:r>
          </a:p>
          <a:p>
            <a:r>
              <a:rPr lang="en-US" altLang="ko-KR" dirty="0" smtClean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76532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Scalability of NAS-FPN</a:t>
            </a:r>
            <a:endParaRPr lang="ko-KR" alt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65704" y="836712"/>
            <a:ext cx="8280920" cy="576064"/>
          </a:xfrm>
        </p:spPr>
        <p:txBody>
          <a:bodyPr>
            <a:noAutofit/>
          </a:bodyPr>
          <a:lstStyle/>
          <a:p>
            <a:r>
              <a:rPr lang="en-US" altLang="ko-KR" sz="2000" dirty="0" smtClean="0"/>
              <a:t>Larger FPN architecture results in improved performance.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65704" y="3781124"/>
            <a:ext cx="8280920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22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1pPr>
            <a:lvl2pPr marL="742950" indent="-28575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Candara" panose="020E0502030303020204" pitchFamily="34" charset="0"/>
                <a:ea typeface="함초롬돋움" pitchFamily="18" charset="-127"/>
                <a:cs typeface="함초롬돋움" pitchFamily="18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kern="1200" baseline="0">
                <a:solidFill>
                  <a:schemeClr val="tx1"/>
                </a:solidFill>
                <a:latin typeface="Candara" panose="020E0502030303020204" pitchFamily="34" charset="0"/>
                <a:ea typeface="함초롬돋움" pitchFamily="18" charset="-127"/>
                <a:cs typeface="함초롬돋움" pitchFamily="18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/>
              <a:t>NAS-FPN can be applied to different backbone architectures / feature dimensions.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228" t="2754"/>
          <a:stretch/>
        </p:blipFill>
        <p:spPr>
          <a:xfrm>
            <a:off x="3327333" y="1468424"/>
            <a:ext cx="2532741" cy="22486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3633"/>
          <a:stretch/>
        </p:blipFill>
        <p:spPr>
          <a:xfrm>
            <a:off x="2433464" y="4581128"/>
            <a:ext cx="4646250" cy="205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12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AutoGAN</a:t>
            </a:r>
            <a:r>
              <a:rPr lang="en-US" altLang="ko-KR" dirty="0" smtClean="0"/>
              <a:t> [Image Generation]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89485" y="2138509"/>
            <a:ext cx="821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ICCV, 2019</a:t>
            </a:r>
            <a:endParaRPr lang="ko-KR" altLang="en-US" sz="1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80728"/>
            <a:ext cx="5373450" cy="1111748"/>
          </a:xfrm>
          <a:prstGeom prst="rect">
            <a:avLst/>
          </a:prstGeom>
        </p:spPr>
      </p:pic>
      <p:pic>
        <p:nvPicPr>
          <p:cNvPr id="7170" name="Picture 2" descr="Image result for gan discriminator generat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64" y="2990566"/>
            <a:ext cx="4320480" cy="18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 bwMode="auto">
          <a:xfrm>
            <a:off x="5004048" y="2958728"/>
            <a:ext cx="3649539" cy="2952328"/>
          </a:xfrm>
          <a:prstGeom prst="rect">
            <a:avLst/>
          </a:prstGeom>
          <a:ln>
            <a:solidFill>
              <a:srgbClr val="00213A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5735" tIns="47870" rIns="95735" bIns="47870"/>
          <a:lstStyle/>
          <a:p>
            <a:pPr marL="777875" indent="-298450" defTabSz="957263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5418262" y="2780928"/>
            <a:ext cx="2744787" cy="368300"/>
          </a:xfrm>
          <a:prstGeom prst="round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5735" tIns="47870" rIns="95735" bIns="47870"/>
          <a:lstStyle/>
          <a:p>
            <a:pPr marL="777875" indent="-298450" defTabSz="957263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5129337" y="2780928"/>
            <a:ext cx="3321050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>
              <a:defRPr/>
            </a:pPr>
            <a:r>
              <a:rPr lang="en-US" altLang="ko-KR" sz="2000" b="1" dirty="0" smtClean="0">
                <a:solidFill>
                  <a:schemeClr val="bg1"/>
                </a:solidFill>
                <a:latin typeface="Corbel" panose="020B0503020204020204" pitchFamily="34" charset="0"/>
                <a:ea typeface="맑은 고딕" panose="020B0503020000020004" pitchFamily="34" charset="-127"/>
              </a:rPr>
              <a:t>Difficulties in GAN Training</a:t>
            </a:r>
            <a:endParaRPr lang="ko-KR" altLang="en-US" sz="2000" b="1" dirty="0" smtClean="0">
              <a:solidFill>
                <a:schemeClr val="bg1"/>
              </a:solidFill>
              <a:latin typeface="Corbel" panose="020B0503020204020204" pitchFamily="34" charset="0"/>
              <a:ea typeface="맑은 고딕" panose="020B0503020000020004" pitchFamily="34" charset="-127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046865" y="3308406"/>
            <a:ext cx="3563904" cy="2760826"/>
          </a:xfrm>
        </p:spPr>
        <p:txBody>
          <a:bodyPr>
            <a:normAutofit/>
          </a:bodyPr>
          <a:lstStyle/>
          <a:p>
            <a:r>
              <a:rPr lang="en-US" altLang="ko-KR" b="1" dirty="0" smtClean="0"/>
              <a:t>Non-convergence;</a:t>
            </a:r>
          </a:p>
          <a:p>
            <a:r>
              <a:rPr lang="en-US" altLang="ko-KR" b="1" dirty="0" smtClean="0"/>
              <a:t>Mode collapse;</a:t>
            </a:r>
          </a:p>
          <a:p>
            <a:r>
              <a:rPr lang="en-US" altLang="ko-KR" b="1" dirty="0" smtClean="0"/>
              <a:t>Diminished gradient;</a:t>
            </a:r>
          </a:p>
          <a:p>
            <a:r>
              <a:rPr lang="en-US" altLang="ko-KR" b="1" dirty="0" smtClean="0"/>
              <a:t>Unbalanced generator &amp; discriminator…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01988" y="5013176"/>
            <a:ext cx="2911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Corbel" panose="020B0503020204020204" pitchFamily="34" charset="0"/>
              </a:rPr>
              <a:t>GAN Architecture</a:t>
            </a:r>
            <a:endParaRPr lang="ko-KR" altLang="en-US" sz="2800" b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74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build and jointly train both networks?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89485" y="2136133"/>
            <a:ext cx="8354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ICML, 2017</a:t>
            </a:r>
            <a:endParaRPr lang="ko-KR" altLang="en-US" sz="1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78352"/>
            <a:ext cx="5373450" cy="1111748"/>
          </a:xfrm>
          <a:prstGeom prst="rect">
            <a:avLst/>
          </a:prstGeom>
        </p:spPr>
      </p:pic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350167" y="2576375"/>
            <a:ext cx="4293841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>
              <a:defRPr/>
            </a:pPr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Dynamic Parameter Resetting</a:t>
            </a:r>
            <a:endParaRPr lang="ko-KR" altLang="en-US" sz="2000" b="1" dirty="0" smtClean="0">
              <a:solidFill>
                <a:schemeClr val="bg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350166" y="4420137"/>
            <a:ext cx="7102154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>
              <a:defRPr/>
            </a:pPr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Only search for Generator, while growing Discriminator</a:t>
            </a:r>
            <a:endParaRPr lang="ko-KR" altLang="en-US" sz="2000" b="1" dirty="0" smtClean="0">
              <a:solidFill>
                <a:schemeClr val="bg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45" name="Content Placeholder 2"/>
          <p:cNvSpPr>
            <a:spLocks noGrp="1"/>
          </p:cNvSpPr>
          <p:nvPr>
            <p:ph idx="1"/>
          </p:nvPr>
        </p:nvSpPr>
        <p:spPr>
          <a:xfrm>
            <a:off x="340892" y="3095788"/>
            <a:ext cx="8793834" cy="1197308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The variance of the training loss becomes very small when mode collapse happens.</a:t>
            </a:r>
          </a:p>
          <a:p>
            <a:r>
              <a:rPr lang="en-US" altLang="ko-KR" sz="1800" dirty="0" smtClean="0"/>
              <a:t>SD of stored training losses &lt; pre-defined threshold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 smtClean="0"/>
              <a:t>Terminate GAN training and initialize the model.</a:t>
            </a:r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350166" y="4899978"/>
            <a:ext cx="8038258" cy="14813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22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1pPr>
            <a:lvl2pPr marL="742950" indent="-28575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Candara" panose="020E0502030303020204" pitchFamily="34" charset="0"/>
                <a:ea typeface="함초롬돋움" pitchFamily="18" charset="-127"/>
                <a:cs typeface="함초롬돋움" pitchFamily="18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kern="1200" baseline="0">
                <a:solidFill>
                  <a:schemeClr val="tx1"/>
                </a:solidFill>
                <a:latin typeface="Candara" panose="020E0502030303020204" pitchFamily="34" charset="0"/>
                <a:ea typeface="함초롬돋움" pitchFamily="18" charset="-127"/>
                <a:cs typeface="함초롬돋움" pitchFamily="18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/>
              <a:t>Pre-fixed discriminator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/>
              <a:t>I</a:t>
            </a:r>
            <a:r>
              <a:rPr lang="en-US" altLang="ko-KR" sz="1600" dirty="0" smtClean="0"/>
              <a:t>ncur imbalance between Generator and Discriminator.</a:t>
            </a:r>
          </a:p>
          <a:p>
            <a:r>
              <a:rPr lang="en-US" altLang="ko-KR" sz="1800" dirty="0" smtClean="0"/>
              <a:t>Joint Search for G &amp; 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 smtClean="0"/>
              <a:t> Two-way NAS further deteriorates the instability of GAN training.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42852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uiExpand="1" build="p"/>
      <p:bldP spid="4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Search Space</a:t>
            </a:r>
            <a:endParaRPr lang="ko-KR" alt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855333"/>
            <a:ext cx="4909653" cy="30858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67152" y="3524826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5"/>
                </a:solidFill>
                <a:latin typeface="Wingdings 2" panose="05020102010507070707" pitchFamily="18" charset="2"/>
              </a:rPr>
              <a:t>j</a:t>
            </a:r>
            <a:endParaRPr lang="ko-KR" altLang="en-US" sz="2400" b="1" dirty="0">
              <a:solidFill>
                <a:schemeClr val="accent5"/>
              </a:solidFill>
              <a:latin typeface="Wingdings 2" panose="05020102010507070707" pitchFamily="18" charset="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57036" y="3615407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5"/>
                </a:solidFill>
                <a:latin typeface="Wingdings 2" panose="05020102010507070707" pitchFamily="18" charset="2"/>
              </a:rPr>
              <a:t>k</a:t>
            </a:r>
            <a:endParaRPr lang="ko-KR" altLang="en-US" sz="2400" b="1" dirty="0">
              <a:solidFill>
                <a:schemeClr val="accent5"/>
              </a:solidFill>
              <a:latin typeface="Wingdings 2" panose="05020102010507070707" pitchFamily="18" charset="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47864" y="1844824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accent5"/>
                </a:solidFill>
                <a:latin typeface="Wingdings 2" panose="05020102010507070707" pitchFamily="18" charset="2"/>
              </a:rPr>
              <a:t>l</a:t>
            </a:r>
            <a:endParaRPr lang="ko-KR" altLang="en-US" sz="2400" b="1" dirty="0">
              <a:solidFill>
                <a:schemeClr val="accent5"/>
              </a:solidFill>
              <a:latin typeface="Wingdings 2" panose="05020102010507070707" pitchFamily="18" charset="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91488" y="1767017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accent5"/>
                </a:solidFill>
                <a:latin typeface="Wingdings 2" panose="05020102010507070707" pitchFamily="18" charset="2"/>
              </a:rPr>
              <a:t>n</a:t>
            </a:r>
            <a:endParaRPr lang="ko-KR" altLang="en-US" sz="2400" b="1" dirty="0">
              <a:solidFill>
                <a:schemeClr val="accent5"/>
              </a:solidFill>
              <a:latin typeface="Wingdings 2" panose="05020102010507070707" pitchFamily="18" charset="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53180" y="3687415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accent5"/>
                </a:solidFill>
                <a:latin typeface="Wingdings 2" panose="05020102010507070707" pitchFamily="18" charset="2"/>
              </a:rPr>
              <a:t>m</a:t>
            </a:r>
            <a:endParaRPr lang="ko-KR" altLang="en-US" sz="2400" b="1" dirty="0">
              <a:solidFill>
                <a:schemeClr val="accent5"/>
              </a:solidFill>
              <a:latin typeface="Wingdings 2" panose="05020102010507070707" pitchFamily="18" charset="2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5220072" y="1412776"/>
            <a:ext cx="3740729" cy="4661917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US" altLang="ko-KR" sz="2000" dirty="0" smtClean="0"/>
              <a:t>Skip connection</a:t>
            </a:r>
          </a:p>
          <a:p>
            <a:pPr marL="457200" indent="-457200">
              <a:buFont typeface="+mj-lt"/>
              <a:buAutoNum type="arabicParenR"/>
            </a:pPr>
            <a:r>
              <a:rPr lang="en-US" altLang="ko-KR" sz="2000" dirty="0" err="1"/>
              <a:t>Upsampling</a:t>
            </a:r>
            <a:r>
              <a:rPr lang="en-US" altLang="ko-KR" sz="2000" dirty="0"/>
              <a:t> operation</a:t>
            </a:r>
          </a:p>
          <a:p>
            <a:pPr lvl="1"/>
            <a:r>
              <a:rPr lang="en-US" altLang="ko-KR" sz="1800" dirty="0"/>
              <a:t>Bilinear </a:t>
            </a:r>
            <a:r>
              <a:rPr lang="en-US" altLang="ko-KR" sz="1800" dirty="0" err="1"/>
              <a:t>upsampling</a:t>
            </a:r>
            <a:endParaRPr lang="en-US" altLang="ko-KR" sz="1800" dirty="0"/>
          </a:p>
          <a:p>
            <a:pPr lvl="1"/>
            <a:r>
              <a:rPr lang="en-US" altLang="ko-KR" sz="1800" dirty="0"/>
              <a:t>Nearest neighbor </a:t>
            </a:r>
            <a:r>
              <a:rPr lang="en-US" altLang="ko-KR" sz="1800" dirty="0" err="1"/>
              <a:t>upsampling</a:t>
            </a:r>
            <a:endParaRPr lang="en-US" altLang="ko-KR" sz="1800" dirty="0"/>
          </a:p>
          <a:p>
            <a:pPr lvl="1"/>
            <a:r>
              <a:rPr lang="en-US" altLang="ko-KR" sz="1800" dirty="0"/>
              <a:t>Stride 2 deconvolution</a:t>
            </a:r>
          </a:p>
          <a:p>
            <a:pPr marL="457200" indent="-457200">
              <a:buFont typeface="+mj-lt"/>
              <a:buAutoNum type="arabicParenR"/>
            </a:pPr>
            <a:r>
              <a:rPr lang="en-US" altLang="ko-KR" sz="2000" dirty="0" smtClean="0"/>
              <a:t>Normalization type</a:t>
            </a:r>
          </a:p>
          <a:p>
            <a:pPr lvl="1"/>
            <a:r>
              <a:rPr lang="en-US" altLang="ko-KR" sz="1800" dirty="0" smtClean="0"/>
              <a:t>Batch normalization</a:t>
            </a:r>
          </a:p>
          <a:p>
            <a:pPr lvl="1"/>
            <a:r>
              <a:rPr lang="en-US" altLang="ko-KR" sz="1800" dirty="0" smtClean="0"/>
              <a:t>Instance normalization</a:t>
            </a:r>
          </a:p>
          <a:p>
            <a:pPr lvl="1"/>
            <a:r>
              <a:rPr lang="en-US" altLang="ko-KR" sz="1800" dirty="0" smtClean="0"/>
              <a:t>No normalization</a:t>
            </a:r>
          </a:p>
          <a:p>
            <a:pPr marL="457200" indent="-457200">
              <a:buFont typeface="+mj-lt"/>
              <a:buAutoNum type="arabicParenR"/>
            </a:pPr>
            <a:r>
              <a:rPr lang="en-US" altLang="ko-KR" sz="2000" dirty="0" smtClean="0"/>
              <a:t>Convolution </a:t>
            </a:r>
            <a:r>
              <a:rPr lang="en-US" altLang="ko-KR" sz="2000" dirty="0"/>
              <a:t>block </a:t>
            </a:r>
            <a:r>
              <a:rPr lang="en-US" altLang="ko-KR" sz="2000" dirty="0" smtClean="0"/>
              <a:t>type</a:t>
            </a:r>
          </a:p>
          <a:p>
            <a:pPr marL="457200" indent="-457200">
              <a:buFont typeface="+mj-lt"/>
              <a:buAutoNum type="arabicParenR"/>
            </a:pPr>
            <a:r>
              <a:rPr lang="en-US" altLang="ko-KR" sz="2000" dirty="0"/>
              <a:t>In-cell shortcut</a:t>
            </a:r>
          </a:p>
          <a:p>
            <a:endParaRPr lang="en-US" altLang="ko-KR" sz="2000" dirty="0"/>
          </a:p>
          <a:p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417695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Training </a:t>
            </a:r>
            <a:r>
              <a:rPr lang="en-US" altLang="ko-KR" dirty="0" err="1" smtClean="0"/>
              <a:t>AutoGAN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24744"/>
            <a:ext cx="4248472" cy="492952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 bwMode="auto">
          <a:xfrm>
            <a:off x="683568" y="2276872"/>
            <a:ext cx="3456384" cy="1728191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5735" tIns="47870" rIns="95735" bIns="47870"/>
          <a:lstStyle/>
          <a:p>
            <a:pPr marL="777875" indent="-298450" defTabSz="957263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5333" r="5891"/>
          <a:stretch/>
        </p:blipFill>
        <p:spPr>
          <a:xfrm>
            <a:off x="4993034" y="1052736"/>
            <a:ext cx="3694436" cy="1539648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795594" y="2638905"/>
            <a:ext cx="3960440" cy="3744415"/>
          </a:xfrm>
        </p:spPr>
        <p:txBody>
          <a:bodyPr>
            <a:noAutofit/>
          </a:bodyPr>
          <a:lstStyle/>
          <a:p>
            <a:r>
              <a:rPr lang="en-US" altLang="ko-KR" dirty="0" smtClean="0"/>
              <a:t>RNN Controller</a:t>
            </a:r>
          </a:p>
          <a:p>
            <a:pPr lvl="1"/>
            <a:r>
              <a:rPr lang="en-US" altLang="ko-KR" dirty="0" smtClean="0"/>
              <a:t>REINFORCE + entropy term</a:t>
            </a:r>
          </a:p>
          <a:p>
            <a:r>
              <a:rPr lang="en-US" altLang="ko-KR" dirty="0" smtClean="0"/>
              <a:t>F</a:t>
            </a:r>
            <a:r>
              <a:rPr lang="en-US" altLang="ko-KR" baseline="-25000" dirty="0" smtClean="0"/>
              <a:t>DR</a:t>
            </a:r>
            <a:r>
              <a:rPr lang="en-US" altLang="ko-KR" dirty="0" smtClean="0"/>
              <a:t> : </a:t>
            </a:r>
            <a:r>
              <a:rPr lang="en-US" altLang="ko-KR" sz="2000" dirty="0" smtClean="0"/>
              <a:t>flag for dynamic resetting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15795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Training </a:t>
            </a:r>
            <a:r>
              <a:rPr lang="en-US" altLang="ko-KR" dirty="0" err="1" smtClean="0"/>
              <a:t>AutoGAN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24744"/>
            <a:ext cx="4248472" cy="4929525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860032" y="1126858"/>
            <a:ext cx="4139968" cy="3166238"/>
          </a:xfrm>
        </p:spPr>
        <p:txBody>
          <a:bodyPr>
            <a:noAutofit/>
          </a:bodyPr>
          <a:lstStyle/>
          <a:p>
            <a:r>
              <a:rPr lang="en-US" altLang="ko-KR" dirty="0" err="1" smtClean="0"/>
              <a:t>AutoGAN</a:t>
            </a:r>
            <a:r>
              <a:rPr lang="en-US" altLang="ko-KR" dirty="0" smtClean="0"/>
              <a:t> searches for </a:t>
            </a:r>
            <a:r>
              <a:rPr lang="en-US" altLang="ko-KR" b="1" dirty="0" smtClean="0"/>
              <a:t>90</a:t>
            </a:r>
            <a:r>
              <a:rPr lang="en-US" altLang="ko-KR" dirty="0" smtClean="0"/>
              <a:t> iterations.</a:t>
            </a:r>
          </a:p>
          <a:p>
            <a:r>
              <a:rPr lang="en-US" altLang="ko-KR" dirty="0" smtClean="0"/>
              <a:t>GAN	</a:t>
            </a:r>
            <a:r>
              <a:rPr lang="en-US" altLang="ko-KR" dirty="0"/>
              <a:t> </a:t>
            </a:r>
            <a:r>
              <a:rPr lang="en-US" altLang="ko-KR" dirty="0" smtClean="0"/>
              <a:t>is trained for </a:t>
            </a:r>
            <a:r>
              <a:rPr lang="en-US" altLang="ko-KR" b="1" dirty="0" smtClean="0"/>
              <a:t>15</a:t>
            </a:r>
            <a:r>
              <a:rPr lang="en-US" altLang="ko-KR" dirty="0" smtClean="0"/>
              <a:t> epochs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b="1" dirty="0" smtClean="0"/>
              <a:t>Inception score</a:t>
            </a:r>
            <a:r>
              <a:rPr lang="en-US" altLang="ko-KR" dirty="0" smtClean="0"/>
              <a:t>: proxy task to choose top </a:t>
            </a:r>
            <a:r>
              <a:rPr lang="en-US" altLang="ko-KR" b="1" dirty="0" smtClean="0"/>
              <a:t>5</a:t>
            </a:r>
            <a:r>
              <a:rPr lang="en-US" altLang="ko-KR" dirty="0" smtClean="0"/>
              <a:t> architectures</a:t>
            </a:r>
          </a:p>
          <a:p>
            <a:r>
              <a:rPr lang="en-US" altLang="ko-KR" dirty="0" smtClean="0"/>
              <a:t>RNN Controller is trained for </a:t>
            </a:r>
            <a:r>
              <a:rPr lang="en-US" altLang="ko-KR" b="1" dirty="0" smtClean="0"/>
              <a:t>30</a:t>
            </a:r>
            <a:r>
              <a:rPr lang="en-US" altLang="ko-KR" dirty="0" smtClean="0"/>
              <a:t> steps.</a:t>
            </a:r>
          </a:p>
        </p:txBody>
      </p:sp>
      <p:sp>
        <p:nvSpPr>
          <p:cNvPr id="8" name="Rounded Rectangle 5"/>
          <p:cNvSpPr/>
          <p:nvPr/>
        </p:nvSpPr>
        <p:spPr bwMode="auto">
          <a:xfrm>
            <a:off x="683568" y="2276872"/>
            <a:ext cx="3456384" cy="1728191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5735" tIns="47870" rIns="95735" bIns="47870"/>
          <a:lstStyle/>
          <a:p>
            <a:pPr marL="777875" indent="-298450" defTabSz="957263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81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Training </a:t>
            </a:r>
            <a:r>
              <a:rPr lang="en-US" altLang="ko-KR" dirty="0" err="1" smtClean="0"/>
              <a:t>AutoGAN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24744"/>
            <a:ext cx="4248472" cy="492952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 bwMode="auto">
          <a:xfrm>
            <a:off x="899592" y="4149080"/>
            <a:ext cx="2664296" cy="1152128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5735" tIns="47870" rIns="95735" bIns="47870"/>
          <a:lstStyle/>
          <a:p>
            <a:pPr marL="777875" indent="-298450" defTabSz="957263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860032" y="1126858"/>
            <a:ext cx="4139968" cy="3166238"/>
          </a:xfrm>
        </p:spPr>
        <p:txBody>
          <a:bodyPr>
            <a:noAutofit/>
          </a:bodyPr>
          <a:lstStyle/>
          <a:p>
            <a:r>
              <a:rPr lang="en-US" altLang="ko-KR" dirty="0"/>
              <a:t>F</a:t>
            </a:r>
            <a:r>
              <a:rPr lang="en-US" altLang="ko-KR" baseline="-25000" dirty="0"/>
              <a:t>DR</a:t>
            </a:r>
            <a:r>
              <a:rPr lang="en-US" altLang="ko-KR" dirty="0"/>
              <a:t> </a:t>
            </a:r>
            <a:r>
              <a:rPr lang="en-US" altLang="ko-KR" dirty="0" smtClean="0"/>
              <a:t>: set as </a:t>
            </a:r>
            <a:r>
              <a:rPr lang="en-US" altLang="ko-KR" b="1" dirty="0" smtClean="0"/>
              <a:t>1e-3</a:t>
            </a:r>
          </a:p>
          <a:p>
            <a:r>
              <a:rPr lang="en-US" altLang="ko-KR" dirty="0" smtClean="0"/>
              <a:t>SD of the stored training losses &lt; </a:t>
            </a:r>
            <a:r>
              <a:rPr lang="en-US" altLang="ko-KR" dirty="0"/>
              <a:t>F</a:t>
            </a:r>
            <a:r>
              <a:rPr lang="en-US" altLang="ko-KR" baseline="-25000" dirty="0"/>
              <a:t>DR</a:t>
            </a:r>
            <a:r>
              <a:rPr lang="en-US" altLang="ko-KR" dirty="0"/>
              <a:t> </a:t>
            </a:r>
            <a:r>
              <a:rPr lang="en-US" altLang="ko-KR" dirty="0" smtClean="0"/>
              <a:t>(</a:t>
            </a:r>
            <a:r>
              <a:rPr lang="en-US" altLang="ko-KR" b="1" dirty="0" smtClean="0"/>
              <a:t>1e-3</a:t>
            </a:r>
            <a:r>
              <a:rPr lang="en-US" altLang="ko-KR" dirty="0" smtClean="0"/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dirty="0" smtClean="0"/>
              <a:t>Terminate GAN training.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dirty="0" smtClean="0"/>
              <a:t>Initialize parameters.</a:t>
            </a:r>
          </a:p>
          <a:p>
            <a:r>
              <a:rPr lang="en-US" altLang="ko-KR" dirty="0" smtClean="0"/>
              <a:t>RNN controller stays the same.</a:t>
            </a:r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95023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Validation of Proxy Task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628800"/>
            <a:ext cx="4176463" cy="30989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375" y="1036986"/>
            <a:ext cx="3312368" cy="22222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375" y="3259208"/>
            <a:ext cx="3384149" cy="2282333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 bwMode="auto">
          <a:xfrm>
            <a:off x="1090463" y="4867026"/>
            <a:ext cx="3024335" cy="710020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5735" tIns="47870" rIns="95735" bIns="47870"/>
          <a:lstStyle/>
          <a:p>
            <a:pPr marL="777875" indent="-298450" defTabSz="957263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115615" y="4869160"/>
            <a:ext cx="299918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/>
            <a:r>
              <a:rPr lang="en-US" altLang="ko-KR" sz="2000" b="1" dirty="0" smtClean="0">
                <a:solidFill>
                  <a:srgbClr val="002448"/>
                </a:solidFill>
                <a:latin typeface="Corbel" panose="020B0503020204020204" pitchFamily="34" charset="0"/>
                <a:ea typeface="맑은 고딕" panose="020B0503020000020004" pitchFamily="50" charset="-127"/>
              </a:rPr>
              <a:t>Real evaluation vs.</a:t>
            </a:r>
          </a:p>
          <a:p>
            <a:pPr algn="ctr"/>
            <a:r>
              <a:rPr lang="en-US" altLang="ko-KR" sz="2000" b="1" dirty="0" smtClean="0">
                <a:solidFill>
                  <a:srgbClr val="002448"/>
                </a:solidFill>
                <a:latin typeface="Corbel" panose="020B0503020204020204" pitchFamily="34" charset="0"/>
                <a:ea typeface="맑은 고딕" panose="020B0503020000020004" pitchFamily="50" charset="-127"/>
              </a:rPr>
              <a:t> Proxy performance</a:t>
            </a:r>
            <a:endParaRPr lang="ko-KR" altLang="en-US" sz="2000" b="1" dirty="0">
              <a:solidFill>
                <a:srgbClr val="002448"/>
              </a:solidFill>
              <a:latin typeface="Corbel" panose="020B0503020204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5220408" y="5661248"/>
            <a:ext cx="3024335" cy="710020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5735" tIns="47870" rIns="95735" bIns="47870"/>
          <a:lstStyle/>
          <a:p>
            <a:pPr marL="777875" indent="-298450" defTabSz="957263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5245560" y="5663382"/>
            <a:ext cx="299918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/>
            <a:r>
              <a:rPr lang="en-US" altLang="ko-KR" sz="2000" b="1" dirty="0" smtClean="0">
                <a:solidFill>
                  <a:srgbClr val="002448"/>
                </a:solidFill>
                <a:latin typeface="Corbel" panose="020B0503020204020204" pitchFamily="34" charset="0"/>
                <a:ea typeface="맑은 고딕" panose="020B0503020000020004" pitchFamily="50" charset="-127"/>
              </a:rPr>
              <a:t>Inception score vs.</a:t>
            </a:r>
          </a:p>
          <a:p>
            <a:pPr algn="ctr"/>
            <a:r>
              <a:rPr lang="en-US" altLang="ko-KR" sz="2000" b="1" dirty="0" smtClean="0">
                <a:solidFill>
                  <a:srgbClr val="002448"/>
                </a:solidFill>
                <a:latin typeface="Corbel" panose="020B0503020204020204" pitchFamily="34" charset="0"/>
                <a:ea typeface="맑은 고딕" panose="020B0503020000020004" pitchFamily="50" charset="-127"/>
              </a:rPr>
              <a:t>FID</a:t>
            </a:r>
            <a:endParaRPr lang="ko-KR" altLang="en-US" sz="2000" b="1" dirty="0">
              <a:solidFill>
                <a:srgbClr val="002448"/>
              </a:solidFill>
              <a:latin typeface="Corbel" panose="020B0503020204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971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AutoGAN</a:t>
            </a:r>
            <a:r>
              <a:rPr lang="en-US" altLang="ko-KR" dirty="0" smtClean="0"/>
              <a:t> Searched Architecture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908720"/>
            <a:ext cx="3022231" cy="55967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4072285" y="1956966"/>
            <a:ext cx="4464496" cy="3344242"/>
          </a:xfrm>
          <a:prstGeom prst="rect">
            <a:avLst/>
          </a:prstGeom>
          <a:ln>
            <a:solidFill>
              <a:srgbClr val="00213A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5735" tIns="47870" rIns="95735" bIns="47870"/>
          <a:lstStyle/>
          <a:p>
            <a:pPr marL="777875" indent="-298450" defTabSz="957263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4932933" y="1772816"/>
            <a:ext cx="2744787" cy="368300"/>
          </a:xfrm>
          <a:prstGeom prst="round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5735" tIns="47870" rIns="95735" bIns="47870"/>
          <a:lstStyle/>
          <a:p>
            <a:pPr marL="777875" indent="-298450" defTabSz="957263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644008" y="1772816"/>
            <a:ext cx="3321050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>
              <a:defRPr/>
            </a:pPr>
            <a:r>
              <a:rPr lang="en-US" altLang="ko-KR" sz="2000" b="1" dirty="0" smtClean="0">
                <a:solidFill>
                  <a:schemeClr val="bg1"/>
                </a:solidFill>
                <a:latin typeface="Corbel" panose="020B0503020204020204" pitchFamily="34" charset="0"/>
                <a:ea typeface="맑은 고딕" panose="020B0503020000020004" pitchFamily="34" charset="-127"/>
              </a:rPr>
              <a:t>Observations</a:t>
            </a:r>
            <a:endParaRPr lang="ko-KR" altLang="en-US" sz="2000" b="1" dirty="0" smtClean="0">
              <a:solidFill>
                <a:schemeClr val="bg1"/>
              </a:solidFill>
              <a:latin typeface="Corbel" panose="020B0503020204020204" pitchFamily="34" charset="0"/>
              <a:ea typeface="맑은 고딕" panose="020B0503020000020004" pitchFamily="34" charset="-127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283968" y="2285339"/>
            <a:ext cx="4032448" cy="28718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22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1pPr>
            <a:lvl2pPr marL="742950" indent="-28575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Candara" panose="020E0502030303020204" pitchFamily="34" charset="0"/>
                <a:ea typeface="함초롬돋움" pitchFamily="18" charset="-127"/>
                <a:cs typeface="함초롬돋움" pitchFamily="18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kern="1200" baseline="0">
                <a:solidFill>
                  <a:schemeClr val="tx1"/>
                </a:solidFill>
                <a:latin typeface="Candara" panose="020E0502030303020204" pitchFamily="34" charset="0"/>
                <a:ea typeface="함초롬돋움" pitchFamily="18" charset="-127"/>
                <a:cs typeface="함초롬돋움" pitchFamily="18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P</a:t>
            </a:r>
            <a:r>
              <a:rPr lang="en-US" altLang="ko-KR" sz="2000" b="1" dirty="0" smtClean="0"/>
              <a:t>re-activation convolution &gt;&gt; Post-activation convolution</a:t>
            </a:r>
          </a:p>
          <a:p>
            <a:r>
              <a:rPr lang="en-US" altLang="ko-KR" sz="2000" b="1" dirty="0" smtClean="0"/>
              <a:t>Nearest neighbor/bilinear </a:t>
            </a:r>
            <a:r>
              <a:rPr lang="en-US" altLang="ko-KR" sz="2000" b="1" dirty="0" err="1" smtClean="0"/>
              <a:t>upsample</a:t>
            </a:r>
            <a:r>
              <a:rPr lang="en-US" altLang="ko-KR" sz="2000" b="1" dirty="0" smtClean="0"/>
              <a:t> &gt;&gt; </a:t>
            </a:r>
            <a:r>
              <a:rPr lang="en-US" altLang="ko-KR" sz="2000" b="1" dirty="0" err="1" smtClean="0"/>
              <a:t>deconv</a:t>
            </a:r>
            <a:r>
              <a:rPr lang="en-US" altLang="ko-KR" sz="2000" b="1" dirty="0" smtClean="0"/>
              <a:t>. </a:t>
            </a:r>
          </a:p>
          <a:p>
            <a:r>
              <a:rPr lang="en-US" altLang="ko-KR" sz="2000" b="1" dirty="0" smtClean="0"/>
              <a:t>No </a:t>
            </a:r>
            <a:r>
              <a:rPr lang="en-US" altLang="ko-KR" sz="2000" b="1" dirty="0"/>
              <a:t>normalization.</a:t>
            </a:r>
          </a:p>
          <a:p>
            <a:r>
              <a:rPr lang="en-US" altLang="ko-KR" sz="2000" b="1" dirty="0"/>
              <a:t>In favor of denser skip connections.</a:t>
            </a:r>
          </a:p>
        </p:txBody>
      </p:sp>
    </p:spTree>
    <p:extLst>
      <p:ext uri="{BB962C8B-B14F-4D97-AF65-F5344CB8AC3E}">
        <p14:creationId xmlns:p14="http://schemas.microsoft.com/office/powerpoint/2010/main" val="358907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AutoGAN</a:t>
            </a:r>
            <a:r>
              <a:rPr lang="en-US" altLang="ko-KR" dirty="0" smtClean="0"/>
              <a:t> Results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412776"/>
            <a:ext cx="4441355" cy="42143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1124744"/>
            <a:ext cx="3888432" cy="22892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096" y="3573016"/>
            <a:ext cx="2853258" cy="2967546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 bwMode="auto">
          <a:xfrm>
            <a:off x="323528" y="3861048"/>
            <a:ext cx="4441355" cy="288032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5735" tIns="47870" rIns="95735" bIns="47870"/>
          <a:lstStyle/>
          <a:p>
            <a:pPr marL="777875" indent="-298450" defTabSz="957263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323528" y="4949863"/>
            <a:ext cx="4441355" cy="677291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5735" tIns="47870" rIns="95735" bIns="47870"/>
          <a:lstStyle/>
          <a:p>
            <a:pPr marL="777875" indent="-298450" defTabSz="957263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4932041" y="2564904"/>
            <a:ext cx="3888432" cy="216024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5735" tIns="47870" rIns="95735" bIns="47870"/>
          <a:lstStyle/>
          <a:p>
            <a:pPr marL="777875" indent="-298450" defTabSz="957263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4932040" y="3185668"/>
            <a:ext cx="3888432" cy="216024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5735" tIns="47870" rIns="95735" bIns="47870"/>
          <a:lstStyle/>
          <a:p>
            <a:pPr marL="777875" indent="-298450" defTabSz="957263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34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Table of Contents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000" y="836712"/>
            <a:ext cx="8406464" cy="5760640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Introduction: Why </a:t>
            </a:r>
            <a:r>
              <a:rPr lang="en-US" altLang="ko-KR" dirty="0" err="1" smtClean="0"/>
              <a:t>AutoML</a:t>
            </a:r>
            <a:r>
              <a:rPr lang="en-US" altLang="ko-KR" dirty="0" smtClean="0"/>
              <a:t>?</a:t>
            </a: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Neural Architecture Search Techniques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Evolutionary Algorithm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Reinforcement Learning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Gradient- Based Optimization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Applications of NAS</a:t>
            </a:r>
          </a:p>
          <a:p>
            <a:pPr lvl="1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Computer Vision</a:t>
            </a:r>
          </a:p>
          <a:p>
            <a:pPr lvl="2"/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  <a:t>Auto-</a:t>
            </a:r>
            <a:r>
              <a:rPr lang="en-US" altLang="ko-KR" sz="1800" dirty="0" err="1">
                <a:solidFill>
                  <a:schemeClr val="bg1">
                    <a:lumMod val="65000"/>
                  </a:schemeClr>
                </a:solidFill>
              </a:rPr>
              <a:t>DeepLab</a:t>
            </a:r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  <a:t> [Image Segmentation]</a:t>
            </a:r>
          </a:p>
          <a:p>
            <a:pPr lvl="2"/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  <a:t>NAS-FPN [Object Detection]</a:t>
            </a:r>
          </a:p>
          <a:p>
            <a:pPr lvl="2"/>
            <a:r>
              <a:rPr lang="en-US" altLang="ko-KR" sz="1800" dirty="0" err="1">
                <a:solidFill>
                  <a:schemeClr val="bg1">
                    <a:lumMod val="65000"/>
                  </a:schemeClr>
                </a:solidFill>
              </a:rPr>
              <a:t>AutoGAN</a:t>
            </a:r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  <a:t> [Image Generation]</a:t>
            </a:r>
          </a:p>
          <a:p>
            <a:pPr lvl="1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Network Size Reduction</a:t>
            </a:r>
          </a:p>
          <a:p>
            <a:pPr lvl="2"/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  <a:t>Platform-aware Network Design</a:t>
            </a:r>
          </a:p>
          <a:p>
            <a:pPr lvl="2"/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  <a:t>Neural Network Pruning</a:t>
            </a: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2154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Summary</a:t>
            </a:r>
            <a:endParaRPr lang="ko-KR" alt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55628" y="1484784"/>
          <a:ext cx="8832744" cy="4200285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668440">
                  <a:extLst>
                    <a:ext uri="{9D8B030D-6E8A-4147-A177-3AD203B41FA5}">
                      <a16:colId xmlns:a16="http://schemas.microsoft.com/office/drawing/2014/main" val="1580900699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410270189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1940984205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1433552957"/>
                    </a:ext>
                  </a:extLst>
                </a:gridCol>
                <a:gridCol w="1331656">
                  <a:extLst>
                    <a:ext uri="{9D8B030D-6E8A-4147-A177-3AD203B41FA5}">
                      <a16:colId xmlns:a16="http://schemas.microsoft.com/office/drawing/2014/main" val="2069720457"/>
                    </a:ext>
                  </a:extLst>
                </a:gridCol>
              </a:tblGrid>
              <a:tr h="616257"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Corbel" panose="020B0503020204020204" pitchFamily="34" charset="0"/>
                        </a:rPr>
                        <a:t>Search Space</a:t>
                      </a:r>
                      <a:endParaRPr lang="ko-KR" altLang="en-US" b="1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Corbel" panose="020B0503020204020204" pitchFamily="34" charset="0"/>
                        </a:rPr>
                        <a:t>Search Strategy</a:t>
                      </a:r>
                      <a:endParaRPr lang="ko-KR" altLang="en-US" b="1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Corbel" panose="020B0503020204020204" pitchFamily="34" charset="0"/>
                        </a:rPr>
                        <a:t>Performance Estimation </a:t>
                      </a:r>
                      <a:endParaRPr lang="ko-KR" altLang="en-US" b="1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Corbel" panose="020B0503020204020204" pitchFamily="34" charset="0"/>
                        </a:rPr>
                        <a:t>Algorithm Runtime</a:t>
                      </a:r>
                      <a:endParaRPr lang="ko-KR" altLang="en-US" b="1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355741"/>
                  </a:ext>
                </a:extLst>
              </a:tr>
              <a:tr h="1186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Corbel" panose="020B0503020204020204" pitchFamily="34" charset="0"/>
                        </a:rPr>
                        <a:t>Auto-</a:t>
                      </a:r>
                      <a:r>
                        <a:rPr lang="en-US" altLang="ko-KR" b="1" dirty="0" err="1" smtClean="0">
                          <a:latin typeface="Corbel" panose="020B0503020204020204" pitchFamily="34" charset="0"/>
                        </a:rPr>
                        <a:t>DeepLab</a:t>
                      </a:r>
                      <a:endParaRPr lang="ko-KR" altLang="en-US" b="1" dirty="0"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Corbel" panose="020B0503020204020204" pitchFamily="34" charset="0"/>
                        </a:rPr>
                        <a:t>Refer to pg. 20</a:t>
                      </a:r>
                      <a:endParaRPr lang="ko-KR" altLang="en-US" b="0" dirty="0"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Corbel" panose="020B0503020204020204" pitchFamily="34" charset="0"/>
                        </a:rPr>
                        <a:t>Gradient-based Optimization</a:t>
                      </a:r>
                      <a:endParaRPr lang="ko-KR" altLang="en-US" b="0" dirty="0"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Corbel" panose="020B0503020204020204" pitchFamily="34" charset="0"/>
                        </a:rPr>
                        <a:t>N/A</a:t>
                      </a:r>
                      <a:endParaRPr lang="ko-KR" altLang="en-US" b="0" dirty="0"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Corbel" panose="020B0503020204020204" pitchFamily="34" charset="0"/>
                        </a:rPr>
                        <a:t>3 P100 GPU</a:t>
                      </a:r>
                      <a:r>
                        <a:rPr lang="en-US" altLang="ko-KR" b="0" baseline="0" dirty="0" smtClean="0">
                          <a:latin typeface="Corbel" panose="020B0503020204020204" pitchFamily="34" charset="0"/>
                        </a:rPr>
                        <a:t> days</a:t>
                      </a:r>
                    </a:p>
                    <a:p>
                      <a:pPr latinLnBrk="1"/>
                      <a:r>
                        <a:rPr lang="en-US" altLang="ko-KR" sz="1200" b="0" baseline="0" dirty="0" smtClean="0">
                          <a:latin typeface="Corbel" panose="020B0503020204020204" pitchFamily="34" charset="0"/>
                        </a:rPr>
                        <a:t>(Cityscapes)</a:t>
                      </a:r>
                      <a:endParaRPr lang="ko-KR" altLang="en-US" sz="1200" b="0" dirty="0"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2774372"/>
                  </a:ext>
                </a:extLst>
              </a:tr>
              <a:tr h="1186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Corbel" panose="020B0503020204020204" pitchFamily="34" charset="0"/>
                        </a:rPr>
                        <a:t>NAS-FPN</a:t>
                      </a:r>
                      <a:endParaRPr lang="ko-KR" altLang="en-US" b="1" dirty="0"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Corbel" panose="020B0503020204020204" pitchFamily="34" charset="0"/>
                        </a:rPr>
                        <a:t>Refer to pg. 24</a:t>
                      </a:r>
                      <a:endParaRPr lang="ko-KR" altLang="en-US" b="0" dirty="0"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Corbel" panose="020B0503020204020204" pitchFamily="34" charset="0"/>
                        </a:rPr>
                        <a:t>Reinforcement Learning</a:t>
                      </a:r>
                      <a:endParaRPr lang="ko-KR" altLang="en-US" b="0" dirty="0"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Corbel" panose="020B0503020204020204" pitchFamily="34" charset="0"/>
                        </a:rPr>
                        <a:t>Average</a:t>
                      </a:r>
                      <a:r>
                        <a:rPr lang="en-US" altLang="ko-KR" b="0" baseline="0" dirty="0" smtClean="0">
                          <a:latin typeface="Corbel" panose="020B0503020204020204" pitchFamily="34" charset="0"/>
                        </a:rPr>
                        <a:t> Precision (AP) after 10 epochs</a:t>
                      </a:r>
                      <a:endParaRPr lang="ko-KR" altLang="en-US" b="0" dirty="0"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Corbel" panose="020B0503020204020204" pitchFamily="34" charset="0"/>
                        </a:rPr>
                        <a:t>8</a:t>
                      </a:r>
                      <a:r>
                        <a:rPr lang="en-US" altLang="ko-KR" b="0" baseline="0" dirty="0" smtClean="0">
                          <a:latin typeface="Corbel" panose="020B0503020204020204" pitchFamily="34" charset="0"/>
                        </a:rPr>
                        <a:t> 2080 </a:t>
                      </a:r>
                      <a:r>
                        <a:rPr lang="en-US" altLang="ko-KR" b="0" baseline="0" dirty="0" err="1" smtClean="0">
                          <a:latin typeface="Corbel" panose="020B0503020204020204" pitchFamily="34" charset="0"/>
                        </a:rPr>
                        <a:t>Ti</a:t>
                      </a:r>
                      <a:r>
                        <a:rPr lang="en-US" altLang="ko-KR" b="0" baseline="0" dirty="0" smtClean="0">
                          <a:latin typeface="Corbel" panose="020B0503020204020204" pitchFamily="34" charset="0"/>
                        </a:rPr>
                        <a:t> GPU days</a:t>
                      </a:r>
                    </a:p>
                    <a:p>
                      <a:pPr latinLnBrk="1"/>
                      <a:r>
                        <a:rPr lang="en-US" altLang="ko-KR" sz="1200" b="0" baseline="0" dirty="0" smtClean="0">
                          <a:latin typeface="Corbel" panose="020B0503020204020204" pitchFamily="34" charset="0"/>
                        </a:rPr>
                        <a:t>(COCO)</a:t>
                      </a:r>
                      <a:endParaRPr lang="ko-KR" altLang="en-US" sz="1200" b="0" dirty="0"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0813836"/>
                  </a:ext>
                </a:extLst>
              </a:tr>
              <a:tr h="1186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latin typeface="Corbel" panose="020B0503020204020204" pitchFamily="34" charset="0"/>
                        </a:rPr>
                        <a:t>AutoGAN</a:t>
                      </a:r>
                      <a:endParaRPr lang="ko-KR" altLang="en-US" b="1" dirty="0"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Corbel" panose="020B0503020204020204" pitchFamily="34" charset="0"/>
                        </a:rPr>
                        <a:t>Refer to pg. 30</a:t>
                      </a:r>
                      <a:endParaRPr lang="ko-KR" altLang="en-US" b="0" dirty="0"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Corbel" panose="020B0503020204020204" pitchFamily="34" charset="0"/>
                        </a:rPr>
                        <a:t>Reinforcement</a:t>
                      </a:r>
                      <a:r>
                        <a:rPr lang="en-US" altLang="ko-KR" b="0" baseline="0" dirty="0" smtClean="0">
                          <a:latin typeface="Corbel" panose="020B0503020204020204" pitchFamily="34" charset="0"/>
                        </a:rPr>
                        <a:t> Learning</a:t>
                      </a:r>
                      <a:endParaRPr lang="ko-KR" altLang="en-US" b="0" dirty="0"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Corbel" panose="020B0503020204020204" pitchFamily="34" charset="0"/>
                        </a:rPr>
                        <a:t>Inception Score (IS)</a:t>
                      </a:r>
                      <a:r>
                        <a:rPr lang="en-US" altLang="ko-KR" b="0" baseline="0" dirty="0" smtClean="0">
                          <a:latin typeface="Corbel" panose="020B0503020204020204" pitchFamily="34" charset="0"/>
                        </a:rPr>
                        <a:t> after 15 epochs</a:t>
                      </a:r>
                      <a:endParaRPr lang="ko-KR" altLang="en-US" b="0" dirty="0"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Corbel" panose="020B0503020204020204" pitchFamily="34" charset="0"/>
                        </a:rPr>
                        <a:t>43 hours</a:t>
                      </a:r>
                    </a:p>
                    <a:p>
                      <a:pPr latinLnBrk="1"/>
                      <a:r>
                        <a:rPr lang="en-US" altLang="ko-KR" sz="1200" b="0" dirty="0" smtClean="0">
                          <a:latin typeface="Corbel" panose="020B0503020204020204" pitchFamily="34" charset="0"/>
                        </a:rPr>
                        <a:t>(CIFAR-10)</a:t>
                      </a:r>
                      <a:endParaRPr lang="ko-KR" altLang="en-US" sz="1200" b="0" dirty="0"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8651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791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Table of Contents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000" y="836712"/>
            <a:ext cx="8406464" cy="5760640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Introduction: Why </a:t>
            </a:r>
            <a:r>
              <a:rPr lang="en-US" altLang="ko-KR" dirty="0" err="1" smtClean="0">
                <a:solidFill>
                  <a:schemeClr val="bg1">
                    <a:lumMod val="65000"/>
                  </a:schemeClr>
                </a:solidFill>
              </a:rPr>
              <a:t>AutoML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?</a:t>
            </a: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Neural Architecture Search Techniques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Evolutionary Algorithm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Reinforcement Learning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Gradient- Based Optimization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Applications of NAS</a:t>
            </a:r>
          </a:p>
          <a:p>
            <a:pPr lvl="1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Computer Vision</a:t>
            </a:r>
          </a:p>
          <a:p>
            <a:pPr lvl="2"/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  <a:t>Auto-</a:t>
            </a:r>
            <a:r>
              <a:rPr lang="en-US" altLang="ko-KR" sz="1800" dirty="0" err="1">
                <a:solidFill>
                  <a:schemeClr val="bg1">
                    <a:lumMod val="65000"/>
                  </a:schemeClr>
                </a:solidFill>
              </a:rPr>
              <a:t>DeepLab</a:t>
            </a:r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  <a:t> [Image Segmentation]</a:t>
            </a:r>
          </a:p>
          <a:p>
            <a:pPr lvl="2"/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  <a:t>NAS-FPN [Object Detection]</a:t>
            </a:r>
          </a:p>
          <a:p>
            <a:pPr lvl="2"/>
            <a:r>
              <a:rPr lang="en-US" altLang="ko-KR" sz="1800" dirty="0" err="1">
                <a:solidFill>
                  <a:schemeClr val="bg1">
                    <a:lumMod val="65000"/>
                  </a:schemeClr>
                </a:solidFill>
              </a:rPr>
              <a:t>AutoGAN</a:t>
            </a:r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  <a:t> [Image Generation]</a:t>
            </a:r>
          </a:p>
          <a:p>
            <a:pPr lvl="1"/>
            <a:r>
              <a:rPr lang="en-US" altLang="ko-KR" dirty="0"/>
              <a:t>Network Size Reduction</a:t>
            </a:r>
          </a:p>
          <a:p>
            <a:pPr lvl="2"/>
            <a:r>
              <a:rPr lang="en-US" altLang="ko-KR" sz="1800" dirty="0"/>
              <a:t>Platform-aware Network Design</a:t>
            </a:r>
          </a:p>
          <a:p>
            <a:pPr lvl="2"/>
            <a:r>
              <a:rPr lang="en-US" altLang="ko-KR" sz="1800" dirty="0"/>
              <a:t>Neural Network Pruning</a:t>
            </a: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23148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Platform-aware </a:t>
            </a:r>
            <a:r>
              <a:rPr lang="en-US" altLang="ko-KR" dirty="0" err="1" smtClean="0"/>
              <a:t>AutoML</a:t>
            </a:r>
            <a:endParaRPr lang="ko-KR" altLang="en-US" dirty="0"/>
          </a:p>
        </p:txBody>
      </p:sp>
      <p:pic>
        <p:nvPicPr>
          <p:cNvPr id="2050" name="Picture 2" descr="Image result for samsung galaxy not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9" y="1340768"/>
            <a:ext cx="1875238" cy="195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iphone 11 pro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3" t="12331" r="11670"/>
          <a:stretch/>
        </p:blipFill>
        <p:spPr bwMode="auto">
          <a:xfrm>
            <a:off x="6372200" y="3501008"/>
            <a:ext cx="1625681" cy="218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8" t="3835" r="5841"/>
          <a:stretch>
            <a:fillRect/>
          </a:stretch>
        </p:blipFill>
        <p:spPr bwMode="auto">
          <a:xfrm>
            <a:off x="467544" y="2564904"/>
            <a:ext cx="4330607" cy="1863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176"/>
          <p:cNvSpPr>
            <a:spLocks noChangeArrowheads="1"/>
          </p:cNvSpPr>
          <p:nvPr/>
        </p:nvSpPr>
        <p:spPr bwMode="auto">
          <a:xfrm>
            <a:off x="1157176" y="4418017"/>
            <a:ext cx="2942575" cy="360362"/>
          </a:xfrm>
          <a:prstGeom prst="roundRect">
            <a:avLst>
              <a:gd name="adj" fmla="val 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5735" tIns="47870" rIns="95735" bIns="47870"/>
          <a:lstStyle>
            <a:lvl1pPr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 eaLnBrk="1" latinLnBrk="1" hangingPunct="1">
              <a:spcBef>
                <a:spcPts val="600"/>
              </a:spcBef>
              <a:buSzPct val="100000"/>
            </a:pPr>
            <a:r>
              <a:rPr lang="en-US" altLang="ko-KR" sz="2000" b="1" dirty="0" smtClean="0">
                <a:latin typeface="Corbel" panose="020B0503020204020204" pitchFamily="34" charset="0"/>
                <a:ea typeface="맑은 고딕" panose="020B0503020000020004" pitchFamily="50" charset="-127"/>
              </a:rPr>
              <a:t>RNN Controller</a:t>
            </a:r>
            <a:endParaRPr lang="en-US" altLang="ko-KR" sz="2000" dirty="0">
              <a:latin typeface="Corbel" panose="020B0503020204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" name="Bent-Up Arrow 4"/>
          <p:cNvSpPr/>
          <p:nvPr/>
        </p:nvSpPr>
        <p:spPr>
          <a:xfrm rot="5400000">
            <a:off x="3895614" y="3817354"/>
            <a:ext cx="648071" cy="2895699"/>
          </a:xfrm>
          <a:prstGeom prst="bentUpArrow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Bent-Up Arrow 8"/>
          <p:cNvSpPr/>
          <p:nvPr/>
        </p:nvSpPr>
        <p:spPr>
          <a:xfrm flipH="1" flipV="1">
            <a:off x="2759205" y="1834286"/>
            <a:ext cx="2898648" cy="649224"/>
          </a:xfrm>
          <a:prstGeom prst="bentUpArrow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662106" y="1045006"/>
            <a:ext cx="316968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/>
            <a:r>
              <a:rPr lang="en-US" altLang="ko-KR" sz="2000" b="1" dirty="0" smtClean="0">
                <a:solidFill>
                  <a:srgbClr val="002448"/>
                </a:solidFill>
                <a:latin typeface="Corbel" panose="020B0503020204020204" pitchFamily="34" charset="0"/>
                <a:ea typeface="맑은 고딕" panose="020B0503020000020004" pitchFamily="50" charset="-127"/>
              </a:rPr>
              <a:t>Latency,</a:t>
            </a:r>
          </a:p>
          <a:p>
            <a:pPr algn="ctr"/>
            <a:r>
              <a:rPr lang="en-US" altLang="ko-KR" sz="2000" b="1" dirty="0" smtClean="0">
                <a:solidFill>
                  <a:srgbClr val="002448"/>
                </a:solidFill>
                <a:latin typeface="Corbel" panose="020B0503020204020204" pitchFamily="34" charset="0"/>
                <a:ea typeface="맑은 고딕" panose="020B0503020000020004" pitchFamily="50" charset="-127"/>
              </a:rPr>
              <a:t>FLOPs…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662106" y="5573886"/>
            <a:ext cx="31696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/>
            <a:r>
              <a:rPr lang="en-US" altLang="ko-KR" sz="2000" b="1" dirty="0" smtClean="0">
                <a:solidFill>
                  <a:srgbClr val="002448"/>
                </a:solidFill>
                <a:latin typeface="Corbel" panose="020B0503020204020204" pitchFamily="34" charset="0"/>
                <a:ea typeface="맑은 고딕" panose="020B0503020000020004" pitchFamily="50" charset="-127"/>
              </a:rPr>
              <a:t>Tailored Architecture</a:t>
            </a:r>
          </a:p>
        </p:txBody>
      </p:sp>
    </p:spTree>
    <p:extLst>
      <p:ext uri="{BB962C8B-B14F-4D97-AF65-F5344CB8AC3E}">
        <p14:creationId xmlns:p14="http://schemas.microsoft.com/office/powerpoint/2010/main" val="156924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Papers in Platform-aware </a:t>
            </a:r>
            <a:r>
              <a:rPr lang="en-US" altLang="ko-KR" dirty="0" err="1" smtClean="0"/>
              <a:t>AutoML</a:t>
            </a:r>
            <a:endParaRPr lang="ko-KR" alt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862533"/>
              </p:ext>
            </p:extLst>
          </p:nvPr>
        </p:nvGraphicFramePr>
        <p:xfrm>
          <a:off x="320407" y="908720"/>
          <a:ext cx="8503186" cy="5422179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532121">
                  <a:extLst>
                    <a:ext uri="{9D8B030D-6E8A-4147-A177-3AD203B41FA5}">
                      <a16:colId xmlns:a16="http://schemas.microsoft.com/office/drawing/2014/main" val="3117279999"/>
                    </a:ext>
                  </a:extLst>
                </a:gridCol>
                <a:gridCol w="4519672">
                  <a:extLst>
                    <a:ext uri="{9D8B030D-6E8A-4147-A177-3AD203B41FA5}">
                      <a16:colId xmlns:a16="http://schemas.microsoft.com/office/drawing/2014/main" val="4160120810"/>
                    </a:ext>
                  </a:extLst>
                </a:gridCol>
                <a:gridCol w="1442540">
                  <a:extLst>
                    <a:ext uri="{9D8B030D-6E8A-4147-A177-3AD203B41FA5}">
                      <a16:colId xmlns:a16="http://schemas.microsoft.com/office/drawing/2014/main" val="2801287045"/>
                    </a:ext>
                  </a:extLst>
                </a:gridCol>
                <a:gridCol w="1008853">
                  <a:extLst>
                    <a:ext uri="{9D8B030D-6E8A-4147-A177-3AD203B41FA5}">
                      <a16:colId xmlns:a16="http://schemas.microsoft.com/office/drawing/2014/main" val="805521314"/>
                    </a:ext>
                  </a:extLst>
                </a:gridCol>
              </a:tblGrid>
              <a:tr h="4844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Authors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Publication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Year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705125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Dong et al.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PPP-Net</a:t>
                      </a:r>
                      <a:r>
                        <a:rPr lang="en-US" altLang="ko-KR" sz="1600" baseline="0" dirty="0" smtClean="0"/>
                        <a:t>: Platform-aware progressive search for </a:t>
                      </a:r>
                      <a:r>
                        <a:rPr lang="en-US" altLang="ko-KR" sz="1600" baseline="0" dirty="0" err="1" smtClean="0"/>
                        <a:t>pareto</a:t>
                      </a:r>
                      <a:r>
                        <a:rPr lang="en-US" altLang="ko-KR" sz="1600" baseline="0" dirty="0" smtClean="0"/>
                        <a:t>-optimal neural architectures.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ICLR</a:t>
                      </a:r>
                      <a:r>
                        <a:rPr lang="en-US" altLang="ko-KR" sz="1600" baseline="0" dirty="0" smtClean="0"/>
                        <a:t> Workshop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2018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981029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Cai</a:t>
                      </a:r>
                      <a:r>
                        <a:rPr lang="en-US" altLang="ko-KR" sz="1600" dirty="0" smtClean="0"/>
                        <a:t> et al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ProxylessNAS</a:t>
                      </a:r>
                      <a:r>
                        <a:rPr lang="en-US" altLang="ko-KR" sz="1600" dirty="0" smtClean="0"/>
                        <a:t>:</a:t>
                      </a:r>
                      <a:r>
                        <a:rPr lang="en-US" altLang="ko-KR" sz="1600" baseline="0" dirty="0" smtClean="0"/>
                        <a:t> Direct Neural Architecture Search on Target Task and Hardware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ICLR 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2019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625100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Tan et al.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Mnas</a:t>
                      </a:r>
                      <a:r>
                        <a:rPr lang="en-US" altLang="ko-KR" sz="1600" baseline="0" dirty="0" err="1" smtClean="0"/>
                        <a:t>Net</a:t>
                      </a:r>
                      <a:r>
                        <a:rPr lang="en-US" altLang="ko-KR" sz="1600" baseline="0" dirty="0" smtClean="0"/>
                        <a:t>: Platform-Aware Neural Architecture Search for Mobile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CVPR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2019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213178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Wu et al.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FBNet</a:t>
                      </a:r>
                      <a:r>
                        <a:rPr lang="en-US" altLang="ko-KR" sz="1600" dirty="0" smtClean="0"/>
                        <a:t>:</a:t>
                      </a:r>
                      <a:r>
                        <a:rPr lang="en-US" altLang="ko-KR" sz="1600" baseline="0" dirty="0" smtClean="0"/>
                        <a:t> Hardware-Aware Efficient </a:t>
                      </a:r>
                      <a:r>
                        <a:rPr lang="en-US" altLang="ko-KR" sz="1600" baseline="0" dirty="0" err="1" smtClean="0"/>
                        <a:t>ConvNet</a:t>
                      </a:r>
                      <a:r>
                        <a:rPr lang="en-US" altLang="ko-KR" sz="1600" baseline="0" dirty="0" smtClean="0"/>
                        <a:t> Design via Differential Neural Architecture Search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CVPR 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2019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627462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Elsken</a:t>
                      </a:r>
                      <a:r>
                        <a:rPr lang="en-US" altLang="ko-KR" sz="1600" dirty="0" smtClean="0"/>
                        <a:t> et al.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Efficient</a:t>
                      </a:r>
                      <a:r>
                        <a:rPr lang="en-US" altLang="ko-KR" sz="1600" baseline="0" dirty="0" smtClean="0"/>
                        <a:t> Multi-Objective Neural Architecture Search via Lamarckian Evolution. 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ICLR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2019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970016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Cai</a:t>
                      </a:r>
                      <a:r>
                        <a:rPr lang="en-US" altLang="ko-KR" sz="1600" dirty="0" smtClean="0"/>
                        <a:t> et al.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On-Device Image Classification with </a:t>
                      </a:r>
                      <a:r>
                        <a:rPr lang="en-US" altLang="ko-KR" sz="1600" dirty="0" err="1" smtClean="0"/>
                        <a:t>Proxyless</a:t>
                      </a:r>
                      <a:r>
                        <a:rPr lang="en-US" altLang="ko-KR" sz="1600" dirty="0" smtClean="0"/>
                        <a:t> Neural Architecture Search and Quantization-Aware Fine-tuning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ICCV Workshop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2019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34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744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Network Pruning via </a:t>
            </a:r>
            <a:r>
              <a:rPr lang="en-US" altLang="ko-KR" dirty="0" err="1" smtClean="0"/>
              <a:t>AutoML</a:t>
            </a:r>
            <a:endParaRPr lang="ko-KR" altLang="en-US" dirty="0"/>
          </a:p>
        </p:txBody>
      </p:sp>
      <p:pic>
        <p:nvPicPr>
          <p:cNvPr id="1026" name="Picture 2" descr="Image result for network pruning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" t="5487" r="58267" b="6703"/>
          <a:stretch/>
        </p:blipFill>
        <p:spPr bwMode="auto">
          <a:xfrm>
            <a:off x="479599" y="2060848"/>
            <a:ext cx="2421743" cy="304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network pruning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33" t="5487" r="3501" b="6703"/>
          <a:stretch/>
        </p:blipFill>
        <p:spPr bwMode="auto">
          <a:xfrm>
            <a:off x="5339976" y="2060848"/>
            <a:ext cx="3455140" cy="315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3154238" y="3933056"/>
            <a:ext cx="1872890" cy="432048"/>
          </a:xfrm>
          <a:prstGeom prst="rightArrow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4" descr="Image result for autom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0" t="9511" r="13510" b="8665"/>
          <a:stretch>
            <a:fillRect/>
          </a:stretch>
        </p:blipFill>
        <p:spPr bwMode="auto">
          <a:xfrm>
            <a:off x="3214190" y="2488855"/>
            <a:ext cx="1752986" cy="1444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792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Papers in Network Pruning via </a:t>
            </a:r>
            <a:r>
              <a:rPr lang="en-US" altLang="ko-KR" dirty="0" err="1" smtClean="0"/>
              <a:t>AutoML</a:t>
            </a:r>
            <a:endParaRPr lang="ko-KR" alt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320407" y="908720"/>
          <a:ext cx="8503186" cy="4599219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532121">
                  <a:extLst>
                    <a:ext uri="{9D8B030D-6E8A-4147-A177-3AD203B41FA5}">
                      <a16:colId xmlns:a16="http://schemas.microsoft.com/office/drawing/2014/main" val="3117279999"/>
                    </a:ext>
                  </a:extLst>
                </a:gridCol>
                <a:gridCol w="4519672">
                  <a:extLst>
                    <a:ext uri="{9D8B030D-6E8A-4147-A177-3AD203B41FA5}">
                      <a16:colId xmlns:a16="http://schemas.microsoft.com/office/drawing/2014/main" val="4160120810"/>
                    </a:ext>
                  </a:extLst>
                </a:gridCol>
                <a:gridCol w="1442540">
                  <a:extLst>
                    <a:ext uri="{9D8B030D-6E8A-4147-A177-3AD203B41FA5}">
                      <a16:colId xmlns:a16="http://schemas.microsoft.com/office/drawing/2014/main" val="2801287045"/>
                    </a:ext>
                  </a:extLst>
                </a:gridCol>
                <a:gridCol w="1008853">
                  <a:extLst>
                    <a:ext uri="{9D8B030D-6E8A-4147-A177-3AD203B41FA5}">
                      <a16:colId xmlns:a16="http://schemas.microsoft.com/office/drawing/2014/main" val="805521314"/>
                    </a:ext>
                  </a:extLst>
                </a:gridCol>
              </a:tblGrid>
              <a:tr h="4844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Authors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Publication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Year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705125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He et</a:t>
                      </a:r>
                      <a:r>
                        <a:rPr lang="en-US" altLang="ko-KR" sz="1600" baseline="0" dirty="0" smtClean="0"/>
                        <a:t> al.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AMC</a:t>
                      </a:r>
                      <a:r>
                        <a:rPr lang="en-US" altLang="ko-KR" sz="1600" baseline="0" dirty="0" smtClean="0"/>
                        <a:t>: </a:t>
                      </a:r>
                      <a:r>
                        <a:rPr lang="en-US" altLang="ko-KR" sz="1600" baseline="0" dirty="0" err="1" smtClean="0"/>
                        <a:t>AutoML</a:t>
                      </a:r>
                      <a:r>
                        <a:rPr lang="en-US" altLang="ko-KR" sz="1600" baseline="0" dirty="0" smtClean="0"/>
                        <a:t> for Model Compression and Acceleration on Mobile Devices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ECCV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2018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981029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Xiao et al.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AutoPrune</a:t>
                      </a:r>
                      <a:r>
                        <a:rPr lang="en-US" altLang="ko-KR" sz="1600" dirty="0" smtClean="0"/>
                        <a:t>:</a:t>
                      </a:r>
                      <a:r>
                        <a:rPr lang="en-US" altLang="ko-KR" sz="1600" baseline="0" dirty="0" smtClean="0"/>
                        <a:t> Automatic Network Pruning by Regularizing Auxiliary Parameters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NeurIPS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2019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625100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Dong and Yang.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Network Pruning via Transformable Architecture Search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NeurIPS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2019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213178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Zhao</a:t>
                      </a:r>
                      <a:r>
                        <a:rPr lang="en-US" altLang="ko-KR" sz="1600" baseline="0" dirty="0" smtClean="0"/>
                        <a:t> and </a:t>
                      </a:r>
                      <a:r>
                        <a:rPr lang="en-US" altLang="ko-KR" sz="1600" baseline="0" dirty="0" err="1" smtClean="0"/>
                        <a:t>Luk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Efficient Structured</a:t>
                      </a:r>
                      <a:r>
                        <a:rPr lang="en-US" altLang="ko-KR" sz="1600" baseline="0" dirty="0" smtClean="0"/>
                        <a:t> Pruning and Architecture Searching for Group </a:t>
                      </a:r>
                      <a:r>
                        <a:rPr lang="en-US" altLang="ko-KR" sz="1600" baseline="0" dirty="0" err="1" smtClean="0"/>
                        <a:t>Convlution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ICCV</a:t>
                      </a:r>
                      <a:r>
                        <a:rPr lang="en-US" altLang="ko-KR" sz="1600" baseline="0" dirty="0" smtClean="0"/>
                        <a:t> Workshop 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2019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627462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Li</a:t>
                      </a:r>
                      <a:r>
                        <a:rPr lang="en-US" altLang="ko-KR" sz="1600" baseline="0" dirty="0" smtClean="0"/>
                        <a:t> et al.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Partial</a:t>
                      </a:r>
                      <a:r>
                        <a:rPr lang="en-US" altLang="ko-KR" sz="1600" baseline="0" dirty="0" smtClean="0"/>
                        <a:t> Order Pruning: for Best Speed/Accuracy Trade-off in Neural Architecture Search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CVPR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2019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97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947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Imminent Future?</a:t>
            </a:r>
            <a:endParaRPr lang="ko-KR" altLang="en-US" dirty="0"/>
          </a:p>
        </p:txBody>
      </p:sp>
      <p:pic>
        <p:nvPicPr>
          <p:cNvPr id="7172" name="Picture 4" descr="Image result for ìíì£¼ ì§¤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668" y="1412776"/>
            <a:ext cx="5976664" cy="315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47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353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Challenges in Traditional Deep Learning</a:t>
            </a:r>
            <a:endParaRPr lang="ko-KR" altLang="en-US" dirty="0"/>
          </a:p>
        </p:txBody>
      </p:sp>
      <p:pic>
        <p:nvPicPr>
          <p:cNvPr id="1026" name="Picture 2" descr="Image result for spoonfeed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411" y="949792"/>
            <a:ext cx="3600400" cy="220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9552" y="3676354"/>
            <a:ext cx="1800200" cy="769441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 smtClean="0">
                <a:latin typeface="Corbel" panose="020B0503020204020204" pitchFamily="34" charset="0"/>
              </a:rPr>
              <a:t>NETWORK DESIGN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27395" y="3676354"/>
            <a:ext cx="2204571" cy="430887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 smtClean="0">
                <a:latin typeface="Corbel" panose="020B0503020204020204" pitchFamily="34" charset="0"/>
              </a:rPr>
              <a:t>ADAPTABILITY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35451" y="3667671"/>
            <a:ext cx="2664296" cy="769441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 smtClean="0">
                <a:latin typeface="Corbel" panose="020B0503020204020204" pitchFamily="34" charset="0"/>
              </a:rPr>
              <a:t>HYPERPARAMETER TUNING</a:t>
            </a:r>
          </a:p>
        </p:txBody>
      </p:sp>
      <p:cxnSp>
        <p:nvCxnSpPr>
          <p:cNvPr id="7" name="Straight Connector 6"/>
          <p:cNvCxnSpPr>
            <a:endCxn id="8" idx="0"/>
          </p:cNvCxnSpPr>
          <p:nvPr/>
        </p:nvCxnSpPr>
        <p:spPr>
          <a:xfrm>
            <a:off x="4549427" y="2402549"/>
            <a:ext cx="18172" cy="126512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5" idx="0"/>
          </p:cNvCxnSpPr>
          <p:nvPr/>
        </p:nvCxnSpPr>
        <p:spPr>
          <a:xfrm flipH="1">
            <a:off x="1439652" y="2402549"/>
            <a:ext cx="3091944" cy="127380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10" idx="0"/>
          </p:cNvCxnSpPr>
          <p:nvPr/>
        </p:nvCxnSpPr>
        <p:spPr>
          <a:xfrm>
            <a:off x="4531596" y="2395857"/>
            <a:ext cx="2898085" cy="128049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188159" y="5301209"/>
            <a:ext cx="2771816" cy="76944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 smtClean="0">
                <a:latin typeface="Corbel" panose="020B0503020204020204" pitchFamily="34" charset="0"/>
              </a:rPr>
              <a:t>HYPERPARAMETER OPTIMIZATION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7544" y="5306806"/>
            <a:ext cx="2160240" cy="110799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 smtClean="0">
                <a:latin typeface="Corbel" panose="020B0503020204020204" pitchFamily="34" charset="0"/>
              </a:rPr>
              <a:t>NEURAL ARCHITECTURE SEARCH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04248" y="5301208"/>
            <a:ext cx="1805632" cy="76944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 smtClean="0">
                <a:latin typeface="Corbel" panose="020B0503020204020204" pitchFamily="34" charset="0"/>
              </a:rPr>
              <a:t>META-LEARNING</a:t>
            </a:r>
          </a:p>
        </p:txBody>
      </p:sp>
      <p:sp>
        <p:nvSpPr>
          <p:cNvPr id="28" name="Down Arrow 27"/>
          <p:cNvSpPr/>
          <p:nvPr/>
        </p:nvSpPr>
        <p:spPr>
          <a:xfrm>
            <a:off x="4182671" y="4616372"/>
            <a:ext cx="751683" cy="504056"/>
          </a:xfrm>
          <a:prstGeom prst="down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68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Neural Architecture Search (NAS)</a:t>
            </a:r>
            <a:endParaRPr lang="ko-KR" alt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964340" y="4128492"/>
            <a:ext cx="3481387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964340" y="4128492"/>
            <a:ext cx="0" cy="3270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6445727" y="4128492"/>
            <a:ext cx="0" cy="3270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AutoShape 176"/>
          <p:cNvSpPr>
            <a:spLocks noChangeArrowheads="1"/>
          </p:cNvSpPr>
          <p:nvPr/>
        </p:nvSpPr>
        <p:spPr bwMode="auto">
          <a:xfrm>
            <a:off x="2272190" y="4492030"/>
            <a:ext cx="1314450" cy="512762"/>
          </a:xfrm>
          <a:prstGeom prst="roundRect">
            <a:avLst>
              <a:gd name="adj" fmla="val 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5735" tIns="47870" rIns="95735" bIns="47870"/>
          <a:lstStyle>
            <a:lvl1pPr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 eaLnBrk="1" latinLnBrk="1" hangingPunct="1">
              <a:spcBef>
                <a:spcPts val="600"/>
              </a:spcBef>
              <a:buSzPct val="100000"/>
            </a:pPr>
            <a:r>
              <a:rPr lang="en-US" altLang="ko-KR" b="1" dirty="0">
                <a:solidFill>
                  <a:srgbClr val="00213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Network Design</a:t>
            </a:r>
            <a:endParaRPr lang="en-US" altLang="ko-KR" dirty="0">
              <a:solidFill>
                <a:srgbClr val="00213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AutoShape 176"/>
          <p:cNvSpPr>
            <a:spLocks noChangeArrowheads="1"/>
          </p:cNvSpPr>
          <p:nvPr/>
        </p:nvSpPr>
        <p:spPr bwMode="auto">
          <a:xfrm>
            <a:off x="3767615" y="4492030"/>
            <a:ext cx="2052637" cy="665162"/>
          </a:xfrm>
          <a:prstGeom prst="roundRect">
            <a:avLst>
              <a:gd name="adj" fmla="val 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5735" tIns="47870" rIns="95735" bIns="47870"/>
          <a:lstStyle>
            <a:lvl1pPr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 eaLnBrk="1" latinLnBrk="1" hangingPunct="1">
              <a:spcBef>
                <a:spcPts val="600"/>
              </a:spcBef>
              <a:buSzPct val="100000"/>
            </a:pPr>
            <a:r>
              <a:rPr lang="en-US" altLang="ko-KR" b="1" dirty="0" err="1">
                <a:solidFill>
                  <a:srgbClr val="00213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Hyperparameter</a:t>
            </a:r>
            <a:r>
              <a:rPr lang="en-US" altLang="ko-KR" b="1" dirty="0">
                <a:solidFill>
                  <a:srgbClr val="00213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Tuning</a:t>
            </a:r>
            <a:endParaRPr lang="en-US" altLang="ko-KR" dirty="0">
              <a:solidFill>
                <a:srgbClr val="00213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AutoShape 176"/>
          <p:cNvSpPr>
            <a:spLocks noChangeArrowheads="1"/>
          </p:cNvSpPr>
          <p:nvPr/>
        </p:nvSpPr>
        <p:spPr bwMode="auto">
          <a:xfrm>
            <a:off x="5694840" y="4468217"/>
            <a:ext cx="1503362" cy="631825"/>
          </a:xfrm>
          <a:prstGeom prst="roundRect">
            <a:avLst>
              <a:gd name="adj" fmla="val 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5735" tIns="47870" rIns="95735" bIns="47870"/>
          <a:lstStyle>
            <a:lvl1pPr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 eaLnBrk="1" latinLnBrk="1" hangingPunct="1">
              <a:spcBef>
                <a:spcPts val="600"/>
              </a:spcBef>
              <a:buSzPct val="100000"/>
            </a:pPr>
            <a:r>
              <a:rPr lang="en-US" altLang="ko-KR" b="1">
                <a:solidFill>
                  <a:srgbClr val="00213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Iterative Training</a:t>
            </a:r>
            <a:endParaRPr lang="en-US" altLang="ko-KR">
              <a:solidFill>
                <a:srgbClr val="00213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Right Arrow 7"/>
          <p:cNvSpPr/>
          <p:nvPr/>
        </p:nvSpPr>
        <p:spPr>
          <a:xfrm>
            <a:off x="2621691" y="2390868"/>
            <a:ext cx="712788" cy="327025"/>
          </a:xfrm>
          <a:prstGeom prst="rightArrow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772502" y="4130080"/>
            <a:ext cx="0" cy="3270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965927" y="4133255"/>
            <a:ext cx="3481388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965927" y="4133255"/>
            <a:ext cx="0" cy="3270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447315" y="4133255"/>
            <a:ext cx="0" cy="3270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774090" y="4134842"/>
            <a:ext cx="0" cy="3270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AutoShape 176"/>
          <p:cNvSpPr>
            <a:spLocks noChangeArrowheads="1"/>
          </p:cNvSpPr>
          <p:nvPr/>
        </p:nvSpPr>
        <p:spPr bwMode="auto">
          <a:xfrm>
            <a:off x="667601" y="3421579"/>
            <a:ext cx="1412875" cy="358775"/>
          </a:xfrm>
          <a:prstGeom prst="roundRect">
            <a:avLst>
              <a:gd name="adj" fmla="val 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5735" tIns="47870" rIns="95735" bIns="47870"/>
          <a:lstStyle>
            <a:lvl1pPr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 eaLnBrk="1" latinLnBrk="1" hangingPunct="1">
              <a:spcBef>
                <a:spcPts val="600"/>
              </a:spcBef>
              <a:buSzPct val="100000"/>
            </a:pPr>
            <a:r>
              <a:rPr lang="en-US" altLang="ko-KR" b="1" dirty="0">
                <a:solidFill>
                  <a:srgbClr val="00213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Input Data</a:t>
            </a:r>
            <a:endParaRPr lang="en-US" altLang="ko-KR" dirty="0">
              <a:solidFill>
                <a:srgbClr val="00213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AutoShape 176"/>
          <p:cNvSpPr>
            <a:spLocks noChangeArrowheads="1"/>
          </p:cNvSpPr>
          <p:nvPr/>
        </p:nvSpPr>
        <p:spPr bwMode="auto">
          <a:xfrm>
            <a:off x="7124119" y="3218732"/>
            <a:ext cx="1657350" cy="358775"/>
          </a:xfrm>
          <a:prstGeom prst="roundRect">
            <a:avLst>
              <a:gd name="adj" fmla="val 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5735" tIns="47870" rIns="95735" bIns="47870"/>
          <a:lstStyle>
            <a:lvl1pPr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 eaLnBrk="1" latinLnBrk="1" hangingPunct="1">
              <a:spcBef>
                <a:spcPts val="600"/>
              </a:spcBef>
              <a:buSzPct val="100000"/>
            </a:pPr>
            <a:r>
              <a:rPr lang="en-US" altLang="ko-KR" b="1" dirty="0" smtClean="0">
                <a:solidFill>
                  <a:srgbClr val="00213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Deep Neural Network</a:t>
            </a:r>
            <a:endParaRPr lang="en-US" altLang="ko-KR" dirty="0">
              <a:solidFill>
                <a:srgbClr val="00213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74" name="Picture 2" descr="Image result for imagene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27" y="1635872"/>
            <a:ext cx="1818224" cy="177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ight Arrow 7"/>
          <p:cNvSpPr/>
          <p:nvPr/>
        </p:nvSpPr>
        <p:spPr>
          <a:xfrm>
            <a:off x="6034068" y="2359772"/>
            <a:ext cx="712788" cy="327025"/>
          </a:xfrm>
          <a:prstGeom prst="rightArrow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084" name="Picture 12" descr="Image result for resn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588" y="1880841"/>
            <a:ext cx="2094412" cy="122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019" y="1566685"/>
            <a:ext cx="2206027" cy="217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Image result for autom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0" t="9511" r="13510" b="8665"/>
          <a:stretch>
            <a:fillRect/>
          </a:stretch>
        </p:blipFill>
        <p:spPr bwMode="auto">
          <a:xfrm>
            <a:off x="3546951" y="1609924"/>
            <a:ext cx="2316162" cy="190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AutoShape 176"/>
          <p:cNvSpPr>
            <a:spLocks noChangeArrowheads="1"/>
          </p:cNvSpPr>
          <p:nvPr/>
        </p:nvSpPr>
        <p:spPr bwMode="auto">
          <a:xfrm>
            <a:off x="2507391" y="4568204"/>
            <a:ext cx="941388" cy="260350"/>
          </a:xfrm>
          <a:prstGeom prst="roundRect">
            <a:avLst>
              <a:gd name="adj" fmla="val 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5735" tIns="47870" rIns="95735" bIns="47870"/>
          <a:lstStyle>
            <a:lvl1pPr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 eaLnBrk="1" latinLnBrk="1" hangingPunct="1">
              <a:spcBef>
                <a:spcPts val="600"/>
              </a:spcBef>
              <a:buSzPct val="100000"/>
            </a:pPr>
            <a:r>
              <a:rPr lang="en-US" altLang="ko-KR" b="1" dirty="0">
                <a:solidFill>
                  <a:srgbClr val="00213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Train</a:t>
            </a:r>
            <a:endParaRPr lang="en-US" altLang="ko-KR" dirty="0">
              <a:solidFill>
                <a:srgbClr val="00213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AutoShape 176"/>
          <p:cNvSpPr>
            <a:spLocks noChangeArrowheads="1"/>
          </p:cNvSpPr>
          <p:nvPr/>
        </p:nvSpPr>
        <p:spPr bwMode="auto">
          <a:xfrm>
            <a:off x="4298419" y="4565608"/>
            <a:ext cx="941387" cy="260350"/>
          </a:xfrm>
          <a:prstGeom prst="roundRect">
            <a:avLst>
              <a:gd name="adj" fmla="val 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5735" tIns="47870" rIns="95735" bIns="47870"/>
          <a:lstStyle>
            <a:lvl1pPr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 eaLnBrk="1" latinLnBrk="1" hangingPunct="1">
              <a:spcBef>
                <a:spcPts val="600"/>
              </a:spcBef>
              <a:buSzPct val="100000"/>
            </a:pPr>
            <a:r>
              <a:rPr lang="en-US" altLang="ko-KR" b="1" dirty="0">
                <a:solidFill>
                  <a:srgbClr val="00213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Test</a:t>
            </a:r>
            <a:endParaRPr lang="en-US" altLang="ko-KR" dirty="0">
              <a:solidFill>
                <a:srgbClr val="00213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AutoShape 176"/>
          <p:cNvSpPr>
            <a:spLocks noChangeArrowheads="1"/>
          </p:cNvSpPr>
          <p:nvPr/>
        </p:nvSpPr>
        <p:spPr bwMode="auto">
          <a:xfrm>
            <a:off x="5642351" y="4565608"/>
            <a:ext cx="1503363" cy="260350"/>
          </a:xfrm>
          <a:prstGeom prst="roundRect">
            <a:avLst>
              <a:gd name="adj" fmla="val 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5735" tIns="47870" rIns="95735" bIns="47870"/>
          <a:lstStyle>
            <a:lvl1pPr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 eaLnBrk="1" latinLnBrk="1" hangingPunct="1">
              <a:spcBef>
                <a:spcPts val="600"/>
              </a:spcBef>
              <a:buSzPct val="100000"/>
            </a:pPr>
            <a:r>
              <a:rPr lang="en-US" altLang="ko-KR" b="1" dirty="0">
                <a:solidFill>
                  <a:srgbClr val="00213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Fine-tune</a:t>
            </a:r>
            <a:endParaRPr lang="en-US" altLang="ko-KR" dirty="0">
              <a:solidFill>
                <a:srgbClr val="00213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/>
          <p:cNvSpPr txBox="1">
            <a:spLocks noChangeArrowheads="1"/>
          </p:cNvSpPr>
          <p:nvPr/>
        </p:nvSpPr>
        <p:spPr bwMode="auto">
          <a:xfrm>
            <a:off x="959421" y="5359035"/>
            <a:ext cx="76690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/>
            <a:r>
              <a:rPr lang="en-US" altLang="ko-KR" sz="2000" b="1" dirty="0" smtClean="0">
                <a:solidFill>
                  <a:srgbClr val="C00000"/>
                </a:solidFill>
                <a:latin typeface="Corbel" panose="020B0503020204020204" pitchFamily="34" charset="0"/>
                <a:ea typeface="맑은 고딕" panose="020B0503020000020004" pitchFamily="50" charset="-127"/>
              </a:rPr>
              <a:t>also known as </a:t>
            </a:r>
            <a:r>
              <a:rPr lang="en-US" altLang="ko-KR" sz="2800" b="1" dirty="0" smtClean="0">
                <a:solidFill>
                  <a:srgbClr val="C00000"/>
                </a:solidFill>
                <a:latin typeface="Corbel" panose="020B0503020204020204" pitchFamily="34" charset="0"/>
                <a:ea typeface="맑은 고딕" panose="020B0503020000020004" pitchFamily="50" charset="-127"/>
              </a:rPr>
              <a:t>Neural Architecture Search [NAS]</a:t>
            </a:r>
          </a:p>
        </p:txBody>
      </p:sp>
    </p:spTree>
    <p:extLst>
      <p:ext uri="{BB962C8B-B14F-4D97-AF65-F5344CB8AC3E}">
        <p14:creationId xmlns:p14="http://schemas.microsoft.com/office/powerpoint/2010/main" val="338734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74" grpId="0"/>
      <p:bldP spid="75" grpId="0"/>
      <p:bldP spid="76" grpId="0"/>
      <p:bldP spid="7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2000" y="3356992"/>
            <a:ext cx="8460000" cy="2735736"/>
          </a:xfrm>
        </p:spPr>
        <p:txBody>
          <a:bodyPr/>
          <a:lstStyle/>
          <a:p>
            <a:r>
              <a:rPr lang="en-US" altLang="ko-KR" dirty="0" smtClean="0"/>
              <a:t>Search Space</a:t>
            </a:r>
          </a:p>
          <a:p>
            <a:pPr lvl="1"/>
            <a:r>
              <a:rPr lang="en-US" altLang="ko-KR" dirty="0" smtClean="0"/>
              <a:t>Which architectures can be represented?</a:t>
            </a:r>
          </a:p>
          <a:p>
            <a:r>
              <a:rPr lang="en-US" altLang="ko-KR" dirty="0" smtClean="0"/>
              <a:t>Search Strategy</a:t>
            </a:r>
          </a:p>
          <a:p>
            <a:pPr lvl="1"/>
            <a:r>
              <a:rPr lang="en-US" altLang="ko-KR" dirty="0" smtClean="0"/>
              <a:t>How should we explore the search space?</a:t>
            </a:r>
          </a:p>
          <a:p>
            <a:r>
              <a:rPr lang="en-US" altLang="ko-KR" dirty="0" smtClean="0"/>
              <a:t>Performance Estimation Strategy</a:t>
            </a:r>
          </a:p>
          <a:p>
            <a:pPr lvl="1"/>
            <a:r>
              <a:rPr lang="en-US" altLang="ko-KR" dirty="0" smtClean="0"/>
              <a:t>Can we estimate the performance of an architecture on unseen data?</a:t>
            </a:r>
            <a:endParaRPr lang="ko-KR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Three Dimensions of NAS</a:t>
            </a:r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60" y="1124744"/>
            <a:ext cx="8244916" cy="212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1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The NAS Family Tree</a:t>
            </a:r>
            <a:endParaRPr lang="ko-KR" altLang="en-US" dirty="0"/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395536" y="908720"/>
          <a:ext cx="8424936" cy="5472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83568" y="5661248"/>
            <a:ext cx="1205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/>
              <a:t>AmoebaNet</a:t>
            </a:r>
            <a:endParaRPr lang="ko-KR" altLang="en-US" sz="1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843808" y="4509120"/>
            <a:ext cx="554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NAS</a:t>
            </a:r>
            <a:endParaRPr lang="ko-KR" altLang="en-US" sz="1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795718" y="5661248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ENAS</a:t>
            </a:r>
            <a:endParaRPr lang="ko-KR" altLang="en-US" sz="1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355976" y="4663008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PNAS</a:t>
            </a:r>
            <a:endParaRPr lang="ko-KR" altLang="en-US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968680" y="4363112"/>
            <a:ext cx="761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DARTS</a:t>
            </a:r>
            <a:endParaRPr lang="ko-KR" altLang="en-US" sz="1400" b="1" dirty="0"/>
          </a:p>
        </p:txBody>
      </p:sp>
      <p:sp>
        <p:nvSpPr>
          <p:cNvPr id="11" name="Rounded Rectangle 10"/>
          <p:cNvSpPr/>
          <p:nvPr/>
        </p:nvSpPr>
        <p:spPr bwMode="auto">
          <a:xfrm>
            <a:off x="139705" y="2348880"/>
            <a:ext cx="3734187" cy="3620145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5735" tIns="47870" rIns="95735" bIns="47870"/>
          <a:lstStyle/>
          <a:p>
            <a:pPr marL="777875" indent="-298450" defTabSz="957263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5364089" y="2367844"/>
            <a:ext cx="1728192" cy="3620145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5735" tIns="47870" rIns="95735" bIns="47870"/>
          <a:lstStyle/>
          <a:p>
            <a:pPr marL="777875" indent="-298450" defTabSz="957263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83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Taehoon Lee">
      <a:dk1>
        <a:sysClr val="windowText" lastClr="000000"/>
      </a:dk1>
      <a:lt1>
        <a:sysClr val="window" lastClr="FFFFFF"/>
      </a:lt1>
      <a:dk2>
        <a:srgbClr val="433021"/>
      </a:dk2>
      <a:lt2>
        <a:srgbClr val="E8D8CA"/>
      </a:lt2>
      <a:accent1>
        <a:srgbClr val="9A57CD"/>
      </a:accent1>
      <a:accent2>
        <a:srgbClr val="0070C0"/>
      </a:accent2>
      <a:accent3>
        <a:srgbClr val="00B0F0"/>
      </a:accent3>
      <a:accent4>
        <a:srgbClr val="F1C10F"/>
      </a:accent4>
      <a:accent5>
        <a:srgbClr val="FBA305"/>
      </a:accent5>
      <a:accent6>
        <a:srgbClr val="EA76A8"/>
      </a:accent6>
      <a:hlink>
        <a:srgbClr val="008685"/>
      </a:hlink>
      <a:folHlink>
        <a:srgbClr val="EA5A23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34981</TotalTime>
  <Words>2063</Words>
  <Application>Microsoft Office PowerPoint</Application>
  <PresentationFormat>On-screen Show (4:3)</PresentationFormat>
  <Paragraphs>472</Paragraphs>
  <Slides>57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7" baseType="lpstr">
      <vt:lpstr>맑은 고딕</vt:lpstr>
      <vt:lpstr>Tekton Pro</vt:lpstr>
      <vt:lpstr>함초롬돋움</vt:lpstr>
      <vt:lpstr>Arial</vt:lpstr>
      <vt:lpstr>Bahnschrift SemiCondensed</vt:lpstr>
      <vt:lpstr>Candara</vt:lpstr>
      <vt:lpstr>Corbel</vt:lpstr>
      <vt:lpstr>Wingdings</vt:lpstr>
      <vt:lpstr>Wingdings 2</vt:lpstr>
      <vt:lpstr>Office 테마</vt:lpstr>
      <vt:lpstr>PowerPoint Presentation</vt:lpstr>
      <vt:lpstr>PowerPoint Presentation</vt:lpstr>
      <vt:lpstr>Available AutoML APIs and Libraries </vt:lpstr>
      <vt:lpstr>Table of Contents</vt:lpstr>
      <vt:lpstr>Table of Contents</vt:lpstr>
      <vt:lpstr>Challenges in Traditional Deep Learning</vt:lpstr>
      <vt:lpstr>Neural Architecture Search (NAS)</vt:lpstr>
      <vt:lpstr>Three Dimensions of NAS</vt:lpstr>
      <vt:lpstr>The NAS Family Tree</vt:lpstr>
      <vt:lpstr>Table of Contents</vt:lpstr>
      <vt:lpstr>Large-scale Evolutionary Algorithm</vt:lpstr>
      <vt:lpstr>Large-scale Evolutionary Algorithm</vt:lpstr>
      <vt:lpstr>Large-scale Evolutionary Algorithm</vt:lpstr>
      <vt:lpstr>Large-scale Evolutionary Algorithm – Results</vt:lpstr>
      <vt:lpstr>Aging Evolutionary Algorithm</vt:lpstr>
      <vt:lpstr>Aging Evolutionary Algorithm – Results</vt:lpstr>
      <vt:lpstr>NAS with Reinforcement Learning</vt:lpstr>
      <vt:lpstr>NAS with Reinforcement Learning</vt:lpstr>
      <vt:lpstr>NAS with Reinforcement Learning – Results </vt:lpstr>
      <vt:lpstr>Reinforcement Learning + Efficiency (ENAS)</vt:lpstr>
      <vt:lpstr>ENAS – Training Results</vt:lpstr>
      <vt:lpstr>Differentiable Architecture Search (DARTS)</vt:lpstr>
      <vt:lpstr>DARTS – Continuous Relaxation</vt:lpstr>
      <vt:lpstr>DARTS – Results </vt:lpstr>
      <vt:lpstr>Rapid Growth of AutoML</vt:lpstr>
      <vt:lpstr>Table of Contents</vt:lpstr>
      <vt:lpstr>Auto-DeepLab [Image Segmentation]</vt:lpstr>
      <vt:lpstr>Auto-DeepLab [Image Segmentation]</vt:lpstr>
      <vt:lpstr>Cell-level Design vs. Hierarchical Design</vt:lpstr>
      <vt:lpstr>Cell-level Design vs. Hierarchical Design</vt:lpstr>
      <vt:lpstr>Search Space – Architecture Level</vt:lpstr>
      <vt:lpstr>Representative Power of the Search Space</vt:lpstr>
      <vt:lpstr>Search Space – Cell Level</vt:lpstr>
      <vt:lpstr>Putting it All Together</vt:lpstr>
      <vt:lpstr>Auto-DeepLab Searched Architecture &amp; Results</vt:lpstr>
      <vt:lpstr>NAS-FPN [Object Detection]</vt:lpstr>
      <vt:lpstr>Search Space “Merging Cell”</vt:lpstr>
      <vt:lpstr>NAS-FPN Searched Architecture</vt:lpstr>
      <vt:lpstr>NAS-FPN Results</vt:lpstr>
      <vt:lpstr>Scalability of NAS-FPN</vt:lpstr>
      <vt:lpstr>AutoGAN [Image Generation]</vt:lpstr>
      <vt:lpstr>How to build and jointly train both networks?</vt:lpstr>
      <vt:lpstr>Search Space</vt:lpstr>
      <vt:lpstr>Training AutoGAN</vt:lpstr>
      <vt:lpstr>Training AutoGAN</vt:lpstr>
      <vt:lpstr>Training AutoGAN</vt:lpstr>
      <vt:lpstr>Validation of Proxy Task</vt:lpstr>
      <vt:lpstr>AutoGAN Searched Architecture</vt:lpstr>
      <vt:lpstr>AutoGAN Results</vt:lpstr>
      <vt:lpstr>Summary</vt:lpstr>
      <vt:lpstr>Table of Contents</vt:lpstr>
      <vt:lpstr>Platform-aware AutoML</vt:lpstr>
      <vt:lpstr>Papers in Platform-aware AutoML</vt:lpstr>
      <vt:lpstr>Network Pruning via AutoML</vt:lpstr>
      <vt:lpstr>Papers in Network Pruning via AutoML</vt:lpstr>
      <vt:lpstr>Imminent Future?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의료영상 및 유전체정보 융합 암 진단 도움 기술</dc:title>
  <dc:creator>HJ_Lab</dc:creator>
  <cp:lastModifiedBy>Jisoo Mok</cp:lastModifiedBy>
  <cp:revision>715</cp:revision>
  <dcterms:created xsi:type="dcterms:W3CDTF">2013-06-12T00:16:49Z</dcterms:created>
  <dcterms:modified xsi:type="dcterms:W3CDTF">2020-02-26T02:26:17Z</dcterms:modified>
</cp:coreProperties>
</file>